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049" r:id="rId3"/>
    <p:sldId id="2050" r:id="rId4"/>
    <p:sldId id="2051" r:id="rId5"/>
    <p:sldId id="2052" r:id="rId6"/>
    <p:sldId id="2053" r:id="rId7"/>
    <p:sldId id="2054" r:id="rId8"/>
    <p:sldId id="2055" r:id="rId9"/>
    <p:sldId id="2056" r:id="rId10"/>
    <p:sldId id="2057" r:id="rId11"/>
    <p:sldId id="375" r:id="rId12"/>
    <p:sldId id="474" r:id="rId13"/>
    <p:sldId id="2058" r:id="rId14"/>
    <p:sldId id="2059" r:id="rId15"/>
    <p:sldId id="2060" r:id="rId16"/>
    <p:sldId id="2061" r:id="rId17"/>
    <p:sldId id="2062" r:id="rId18"/>
    <p:sldId id="2063" r:id="rId19"/>
    <p:sldId id="2064" r:id="rId20"/>
    <p:sldId id="466" r:id="rId21"/>
    <p:sldId id="499" r:id="rId22"/>
    <p:sldId id="573" r:id="rId23"/>
    <p:sldId id="574" r:id="rId24"/>
    <p:sldId id="572" r:id="rId25"/>
    <p:sldId id="575" r:id="rId26"/>
    <p:sldId id="480" r:id="rId27"/>
    <p:sldId id="576" r:id="rId28"/>
    <p:sldId id="577" r:id="rId29"/>
    <p:sldId id="578" r:id="rId30"/>
    <p:sldId id="509" r:id="rId31"/>
    <p:sldId id="502" r:id="rId3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xonomy" id="{9FA26069-D503-B940-9A69-92CEFA7B4ABD}">
          <p14:sldIdLst>
            <p14:sldId id="256"/>
            <p14:sldId id="2049"/>
            <p14:sldId id="2050"/>
            <p14:sldId id="2051"/>
            <p14:sldId id="2052"/>
            <p14:sldId id="2053"/>
            <p14:sldId id="2054"/>
            <p14:sldId id="2055"/>
            <p14:sldId id="2056"/>
            <p14:sldId id="2057"/>
            <p14:sldId id="375"/>
            <p14:sldId id="474"/>
            <p14:sldId id="2058"/>
            <p14:sldId id="2059"/>
            <p14:sldId id="2060"/>
            <p14:sldId id="2061"/>
            <p14:sldId id="2062"/>
            <p14:sldId id="2063"/>
            <p14:sldId id="2064"/>
            <p14:sldId id="466"/>
            <p14:sldId id="499"/>
            <p14:sldId id="573"/>
            <p14:sldId id="574"/>
            <p14:sldId id="572"/>
            <p14:sldId id="575"/>
            <p14:sldId id="480"/>
            <p14:sldId id="576"/>
            <p14:sldId id="577"/>
            <p14:sldId id="578"/>
            <p14:sldId id="509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EEF"/>
    <a:srgbClr val="76AD30"/>
    <a:srgbClr val="7C2B8C"/>
    <a:srgbClr val="EFB42A"/>
    <a:srgbClr val="DA551C"/>
    <a:srgbClr val="DAE9F5"/>
    <a:srgbClr val="CEE4C1"/>
    <a:srgbClr val="74ABDB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0"/>
    <p:restoredTop sz="63605"/>
  </p:normalViewPr>
  <p:slideViewPr>
    <p:cSldViewPr snapToGrid="0" snapToObjects="1">
      <p:cViewPr varScale="1">
        <p:scale>
          <a:sx n="79" d="100"/>
          <a:sy n="79" d="100"/>
        </p:scale>
        <p:origin x="2144" y="184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9D9874-41FB-FF4A-972A-B1CF785A0E90}" type="doc">
      <dgm:prSet loTypeId="urn:microsoft.com/office/officeart/2005/8/layout/process2" loCatId="" qsTypeId="urn:microsoft.com/office/officeart/2005/8/quickstyle/simple1" qsCatId="simple" csTypeId="urn:microsoft.com/office/officeart/2005/8/colors/accent1_1" csCatId="accent1" phldr="1"/>
      <dgm:spPr/>
    </dgm:pt>
    <dgm:pt modelId="{28B98D8F-03D5-F048-AA9C-9EF970A41BB7}">
      <dgm:prSet phldrT="[Text]"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400" dirty="0">
              <a:latin typeface="+mn-lt"/>
              <a:ea typeface="Helvetica" charset="0"/>
              <a:cs typeface="Helvetica" charset="0"/>
            </a:rPr>
            <a:t>Extract</a:t>
          </a:r>
          <a:r>
            <a:rPr lang="zh-CN" altLang="en-US" sz="240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>
              <a:latin typeface="+mn-lt"/>
              <a:ea typeface="Helvetica" charset="0"/>
              <a:cs typeface="Helvetica" charset="0"/>
            </a:rPr>
            <a:t>Terms</a:t>
          </a:r>
          <a:endParaRPr lang="en-US" sz="2400" dirty="0">
            <a:latin typeface="+mn-lt"/>
            <a:ea typeface="Helvetica" charset="0"/>
            <a:cs typeface="Helvetica" charset="0"/>
          </a:endParaRPr>
        </a:p>
      </dgm:t>
    </dgm:pt>
    <dgm:pt modelId="{A5E5FDA1-210E-1447-9916-F06F0B11CCC5}" type="parTrans" cxnId="{0032E8D6-F565-A243-BFC2-676010CEDA05}">
      <dgm:prSet/>
      <dgm:spPr/>
      <dgm:t>
        <a:bodyPr/>
        <a:lstStyle/>
        <a:p>
          <a:endParaRPr lang="en-US"/>
        </a:p>
      </dgm:t>
    </dgm:pt>
    <dgm:pt modelId="{02280058-5F44-3048-9B05-BAE9F7A18FF2}" type="sibTrans" cxnId="{0032E8D6-F565-A243-BFC2-676010CEDA05}">
      <dgm:prSet/>
      <dgm:spPr/>
      <dgm:t>
        <a:bodyPr/>
        <a:lstStyle/>
        <a:p>
          <a:endParaRPr lang="en-US"/>
        </a:p>
      </dgm:t>
    </dgm:pt>
    <dgm:pt modelId="{F5064163-0049-9440-9417-D508B36E9189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400" dirty="0">
              <a:latin typeface="+mn-lt"/>
              <a:ea typeface="Helvetica" charset="0"/>
              <a:cs typeface="Helvetica" charset="0"/>
            </a:rPr>
            <a:t>Determine</a:t>
          </a:r>
          <a:r>
            <a:rPr lang="zh-CN" altLang="en-US" sz="240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>
              <a:latin typeface="+mn-lt"/>
              <a:ea typeface="Helvetica" charset="0"/>
              <a:cs typeface="Helvetica" charset="0"/>
            </a:rPr>
            <a:t>Taxonomic Relations</a:t>
          </a:r>
          <a:endParaRPr lang="en-US" sz="2400" dirty="0">
            <a:latin typeface="+mn-lt"/>
            <a:ea typeface="Helvetica" charset="0"/>
            <a:cs typeface="Helvetica" charset="0"/>
          </a:endParaRPr>
        </a:p>
      </dgm:t>
    </dgm:pt>
    <dgm:pt modelId="{B114B559-D363-EA47-9663-3C08E33937A2}" type="parTrans" cxnId="{70911754-A0F5-0A46-A3E0-A4C644BBA490}">
      <dgm:prSet/>
      <dgm:spPr/>
      <dgm:t>
        <a:bodyPr/>
        <a:lstStyle/>
        <a:p>
          <a:endParaRPr lang="en-US"/>
        </a:p>
      </dgm:t>
    </dgm:pt>
    <dgm:pt modelId="{5883DD99-9F48-E146-A2CA-B3C0DC0BC004}" type="sibTrans" cxnId="{70911754-A0F5-0A46-A3E0-A4C644BBA490}">
      <dgm:prSet/>
      <dgm:spPr/>
      <dgm:t>
        <a:bodyPr/>
        <a:lstStyle/>
        <a:p>
          <a:endParaRPr lang="en-US"/>
        </a:p>
      </dgm:t>
    </dgm:pt>
    <dgm:pt modelId="{6356FC51-7B2B-274D-84A1-323D368B7301}">
      <dgm:prSet custT="1"/>
      <dgm:spPr>
        <a:solidFill>
          <a:schemeClr val="accent1">
            <a:lumMod val="20000"/>
            <a:lumOff val="80000"/>
          </a:schemeClr>
        </a:solidFill>
        <a:ln>
          <a:solidFill>
            <a:schemeClr val="tx1"/>
          </a:solidFill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400" dirty="0">
              <a:latin typeface="+mn-lt"/>
              <a:ea typeface="Helvetica" charset="0"/>
              <a:cs typeface="Helvetica" charset="0"/>
            </a:rPr>
            <a:t>Construct</a:t>
          </a:r>
          <a:r>
            <a:rPr lang="zh-CN" altLang="en-US" sz="2400" baseline="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>
              <a:latin typeface="+mn-lt"/>
              <a:ea typeface="Helvetica" charset="0"/>
              <a:cs typeface="Helvetica" charset="0"/>
            </a:rPr>
            <a:t>Taxonomy</a:t>
          </a:r>
          <a:r>
            <a:rPr lang="zh-CN" altLang="en-US" sz="240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>
              <a:latin typeface="+mn-lt"/>
              <a:ea typeface="Helvetica" charset="0"/>
              <a:cs typeface="Helvetica" charset="0"/>
            </a:rPr>
            <a:t>Global</a:t>
          </a:r>
          <a:r>
            <a:rPr lang="zh-CN" altLang="en-US" sz="240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dirty="0">
              <a:latin typeface="+mn-lt"/>
              <a:ea typeface="Helvetica" charset="0"/>
              <a:cs typeface="Helvetica" charset="0"/>
            </a:rPr>
            <a:t>Structure</a:t>
          </a:r>
          <a:endParaRPr lang="en-US" sz="2400" dirty="0">
            <a:latin typeface="+mn-lt"/>
            <a:ea typeface="Helvetica" charset="0"/>
            <a:cs typeface="Helvetica" charset="0"/>
          </a:endParaRPr>
        </a:p>
      </dgm:t>
    </dgm:pt>
    <dgm:pt modelId="{D7EC412E-ACC3-7E4B-A09B-5C777ACF2D54}" type="parTrans" cxnId="{2C769EC3-F9BC-C341-8B9E-F564A26632DA}">
      <dgm:prSet/>
      <dgm:spPr/>
      <dgm:t>
        <a:bodyPr/>
        <a:lstStyle/>
        <a:p>
          <a:endParaRPr lang="en-US"/>
        </a:p>
      </dgm:t>
    </dgm:pt>
    <dgm:pt modelId="{3E12F677-336D-DA42-AC92-4A1233167DA9}" type="sibTrans" cxnId="{2C769EC3-F9BC-C341-8B9E-F564A26632DA}">
      <dgm:prSet/>
      <dgm:spPr/>
      <dgm:t>
        <a:bodyPr/>
        <a:lstStyle/>
        <a:p>
          <a:endParaRPr lang="en-US"/>
        </a:p>
      </dgm:t>
    </dgm:pt>
    <dgm:pt modelId="{BB906451-DF99-B340-91E1-DAB50150C5A0}">
      <dgm:prSet phldrT="[Text]" custT="1"/>
      <dgm:spPr>
        <a:solidFill>
          <a:schemeClr val="accent1">
            <a:lumMod val="20000"/>
            <a:lumOff val="80000"/>
          </a:schemeClr>
        </a:solidFill>
        <a:ln w="15875">
          <a:solidFill>
            <a:srgbClr val="002060"/>
          </a:solidFill>
        </a:ln>
        <a:effectLst>
          <a:outerShdw blurRad="25400" dist="25400" dir="2700000" algn="tl" rotWithShape="0">
            <a:schemeClr val="tx1">
              <a:alpha val="40000"/>
            </a:schemeClr>
          </a:outerShdw>
        </a:effectLst>
      </dgm:spPr>
      <dgm:t>
        <a:bodyPr/>
        <a:lstStyle/>
        <a:p>
          <a:r>
            <a:rPr lang="en-US" altLang="zh-CN" sz="2400" b="0" dirty="0">
              <a:latin typeface="+mn-lt"/>
              <a:ea typeface="Helvetica" charset="0"/>
              <a:cs typeface="Helvetica" charset="0"/>
            </a:rPr>
            <a:t>Decide</a:t>
          </a:r>
          <a:r>
            <a:rPr lang="zh-CN" altLang="en-US" sz="2400" b="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b="0" dirty="0">
              <a:latin typeface="+mn-lt"/>
              <a:ea typeface="Helvetica" charset="0"/>
              <a:cs typeface="Helvetica" charset="0"/>
            </a:rPr>
            <a:t>Taxon</a:t>
          </a:r>
          <a:r>
            <a:rPr lang="zh-CN" altLang="en-US" sz="2400" b="0" baseline="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b="0" baseline="0" dirty="0">
              <a:latin typeface="+mn-lt"/>
              <a:ea typeface="Helvetica" charset="0"/>
              <a:cs typeface="Helvetica" charset="0"/>
            </a:rPr>
            <a:t>Representation</a:t>
          </a:r>
          <a:endParaRPr lang="en-US" sz="2400" b="0" dirty="0">
            <a:latin typeface="+mn-lt"/>
            <a:ea typeface="Helvetica" charset="0"/>
            <a:cs typeface="Helvetica" charset="0"/>
          </a:endParaRPr>
        </a:p>
      </dgm:t>
    </dgm:pt>
    <dgm:pt modelId="{95032E3A-D095-B44B-B55F-CBC8C72DDBB0}" type="sibTrans" cxnId="{F8900924-231D-4647-B384-AA08EC7354DE}">
      <dgm:prSet/>
      <dgm:spPr/>
      <dgm:t>
        <a:bodyPr/>
        <a:lstStyle/>
        <a:p>
          <a:endParaRPr lang="en-US"/>
        </a:p>
      </dgm:t>
    </dgm:pt>
    <dgm:pt modelId="{8269BF51-9C20-AF4A-AD9D-9FC34F16FC41}" type="parTrans" cxnId="{F8900924-231D-4647-B384-AA08EC7354DE}">
      <dgm:prSet/>
      <dgm:spPr/>
      <dgm:t>
        <a:bodyPr/>
        <a:lstStyle/>
        <a:p>
          <a:endParaRPr lang="en-US"/>
        </a:p>
      </dgm:t>
    </dgm:pt>
    <dgm:pt modelId="{BF045A92-D53D-3D45-87A1-B1C7FD233B4A}" type="pres">
      <dgm:prSet presAssocID="{739D9874-41FB-FF4A-972A-B1CF785A0E90}" presName="linearFlow" presStyleCnt="0">
        <dgm:presLayoutVars>
          <dgm:resizeHandles val="exact"/>
        </dgm:presLayoutVars>
      </dgm:prSet>
      <dgm:spPr/>
    </dgm:pt>
    <dgm:pt modelId="{1EA9F42D-B9B3-7343-924D-3C76A987AA02}" type="pres">
      <dgm:prSet presAssocID="{28B98D8F-03D5-F048-AA9C-9EF970A41BB7}" presName="node" presStyleLbl="node1" presStyleIdx="0" presStyleCnt="4" custScaleX="149367" custLinFactNeighborX="19466" custLinFactNeighborY="10865">
        <dgm:presLayoutVars>
          <dgm:bulletEnabled val="1"/>
        </dgm:presLayoutVars>
      </dgm:prSet>
      <dgm:spPr/>
    </dgm:pt>
    <dgm:pt modelId="{CA642891-A72C-7C49-BBF5-8E32251C4B63}" type="pres">
      <dgm:prSet presAssocID="{02280058-5F44-3048-9B05-BAE9F7A18FF2}" presName="sibTrans" presStyleLbl="sibTrans2D1" presStyleIdx="0" presStyleCnt="3" custScaleX="149367"/>
      <dgm:spPr/>
    </dgm:pt>
    <dgm:pt modelId="{77DC38BB-EA62-1B48-8006-9D92DB4B8D55}" type="pres">
      <dgm:prSet presAssocID="{02280058-5F44-3048-9B05-BAE9F7A18FF2}" presName="connectorText" presStyleLbl="sibTrans2D1" presStyleIdx="0" presStyleCnt="3"/>
      <dgm:spPr/>
    </dgm:pt>
    <dgm:pt modelId="{A865695B-E369-7649-BD75-2E86A4B6862D}" type="pres">
      <dgm:prSet presAssocID="{BB906451-DF99-B340-91E1-DAB50150C5A0}" presName="node" presStyleLbl="node1" presStyleIdx="1" presStyleCnt="4" custScaleX="149367" custLinFactNeighborY="5768">
        <dgm:presLayoutVars>
          <dgm:bulletEnabled val="1"/>
        </dgm:presLayoutVars>
      </dgm:prSet>
      <dgm:spPr/>
    </dgm:pt>
    <dgm:pt modelId="{9AF32D29-9B8D-064D-8D50-98C3E8D38199}" type="pres">
      <dgm:prSet presAssocID="{95032E3A-D095-B44B-B55F-CBC8C72DDBB0}" presName="sibTrans" presStyleLbl="sibTrans2D1" presStyleIdx="1" presStyleCnt="3" custScaleX="149367"/>
      <dgm:spPr/>
    </dgm:pt>
    <dgm:pt modelId="{C6E5AE17-D3AA-9448-AC91-2EBFAB0AB71C}" type="pres">
      <dgm:prSet presAssocID="{95032E3A-D095-B44B-B55F-CBC8C72DDBB0}" presName="connectorText" presStyleLbl="sibTrans2D1" presStyleIdx="1" presStyleCnt="3"/>
      <dgm:spPr/>
    </dgm:pt>
    <dgm:pt modelId="{21DED95E-217B-E743-B33C-8009B0633C7B}" type="pres">
      <dgm:prSet presAssocID="{F5064163-0049-9440-9417-D508B36E9189}" presName="node" presStyleLbl="node1" presStyleIdx="2" presStyleCnt="4" custScaleX="149367" custLinFactNeighborY="5768">
        <dgm:presLayoutVars>
          <dgm:bulletEnabled val="1"/>
        </dgm:presLayoutVars>
      </dgm:prSet>
      <dgm:spPr/>
    </dgm:pt>
    <dgm:pt modelId="{38D0ECAC-8D8C-ED40-9AC2-67B4098C2AB8}" type="pres">
      <dgm:prSet presAssocID="{5883DD99-9F48-E146-A2CA-B3C0DC0BC004}" presName="sibTrans" presStyleLbl="sibTrans2D1" presStyleIdx="2" presStyleCnt="3" custScaleX="149367"/>
      <dgm:spPr/>
    </dgm:pt>
    <dgm:pt modelId="{1DDD0FC6-3388-754A-A9F8-57E966043D56}" type="pres">
      <dgm:prSet presAssocID="{5883DD99-9F48-E146-A2CA-B3C0DC0BC004}" presName="connectorText" presStyleLbl="sibTrans2D1" presStyleIdx="2" presStyleCnt="3"/>
      <dgm:spPr/>
    </dgm:pt>
    <dgm:pt modelId="{F70BF537-0587-EB4D-9296-7693DADEC501}" type="pres">
      <dgm:prSet presAssocID="{6356FC51-7B2B-274D-84A1-323D368B7301}" presName="node" presStyleLbl="node1" presStyleIdx="3" presStyleCnt="4" custScaleX="149367" custLinFactNeighborY="538">
        <dgm:presLayoutVars>
          <dgm:bulletEnabled val="1"/>
        </dgm:presLayoutVars>
      </dgm:prSet>
      <dgm:spPr/>
    </dgm:pt>
  </dgm:ptLst>
  <dgm:cxnLst>
    <dgm:cxn modelId="{D7219705-4F11-7F4B-94CC-754EE5B2DDEE}" type="presOf" srcId="{BB906451-DF99-B340-91E1-DAB50150C5A0}" destId="{A865695B-E369-7649-BD75-2E86A4B6862D}" srcOrd="0" destOrd="0" presId="urn:microsoft.com/office/officeart/2005/8/layout/process2"/>
    <dgm:cxn modelId="{A050DF12-B0C8-4745-A81D-D22555037D2F}" type="presOf" srcId="{5883DD99-9F48-E146-A2CA-B3C0DC0BC004}" destId="{1DDD0FC6-3388-754A-A9F8-57E966043D56}" srcOrd="1" destOrd="0" presId="urn:microsoft.com/office/officeart/2005/8/layout/process2"/>
    <dgm:cxn modelId="{85035922-F01A-7B4D-A355-B451541C3ACC}" type="presOf" srcId="{6356FC51-7B2B-274D-84A1-323D368B7301}" destId="{F70BF537-0587-EB4D-9296-7693DADEC501}" srcOrd="0" destOrd="0" presId="urn:microsoft.com/office/officeart/2005/8/layout/process2"/>
    <dgm:cxn modelId="{F8900924-231D-4647-B384-AA08EC7354DE}" srcId="{739D9874-41FB-FF4A-972A-B1CF785A0E90}" destId="{BB906451-DF99-B340-91E1-DAB50150C5A0}" srcOrd="1" destOrd="0" parTransId="{8269BF51-9C20-AF4A-AD9D-9FC34F16FC41}" sibTransId="{95032E3A-D095-B44B-B55F-CBC8C72DDBB0}"/>
    <dgm:cxn modelId="{70911754-A0F5-0A46-A3E0-A4C644BBA490}" srcId="{739D9874-41FB-FF4A-972A-B1CF785A0E90}" destId="{F5064163-0049-9440-9417-D508B36E9189}" srcOrd="2" destOrd="0" parTransId="{B114B559-D363-EA47-9663-3C08E33937A2}" sibTransId="{5883DD99-9F48-E146-A2CA-B3C0DC0BC004}"/>
    <dgm:cxn modelId="{DD77D356-4809-5B4D-8AF9-60405470F01E}" type="presOf" srcId="{5883DD99-9F48-E146-A2CA-B3C0DC0BC004}" destId="{38D0ECAC-8D8C-ED40-9AC2-67B4098C2AB8}" srcOrd="0" destOrd="0" presId="urn:microsoft.com/office/officeart/2005/8/layout/process2"/>
    <dgm:cxn modelId="{DE941F57-80ED-3240-BBF5-4C92ABC8188C}" type="presOf" srcId="{F5064163-0049-9440-9417-D508B36E9189}" destId="{21DED95E-217B-E743-B33C-8009B0633C7B}" srcOrd="0" destOrd="0" presId="urn:microsoft.com/office/officeart/2005/8/layout/process2"/>
    <dgm:cxn modelId="{C858845E-02B8-E94F-9F47-8331BC495EC9}" type="presOf" srcId="{739D9874-41FB-FF4A-972A-B1CF785A0E90}" destId="{BF045A92-D53D-3D45-87A1-B1C7FD233B4A}" srcOrd="0" destOrd="0" presId="urn:microsoft.com/office/officeart/2005/8/layout/process2"/>
    <dgm:cxn modelId="{3A4DE883-4BA3-E442-AADC-BD0BFB8AA273}" type="presOf" srcId="{95032E3A-D095-B44B-B55F-CBC8C72DDBB0}" destId="{9AF32D29-9B8D-064D-8D50-98C3E8D38199}" srcOrd="0" destOrd="0" presId="urn:microsoft.com/office/officeart/2005/8/layout/process2"/>
    <dgm:cxn modelId="{8B843497-AA32-184E-A69D-A1C61CF33054}" type="presOf" srcId="{02280058-5F44-3048-9B05-BAE9F7A18FF2}" destId="{77DC38BB-EA62-1B48-8006-9D92DB4B8D55}" srcOrd="1" destOrd="0" presId="urn:microsoft.com/office/officeart/2005/8/layout/process2"/>
    <dgm:cxn modelId="{6513EAA5-5CD1-1641-A1DB-B7B8B06C13FB}" type="presOf" srcId="{28B98D8F-03D5-F048-AA9C-9EF970A41BB7}" destId="{1EA9F42D-B9B3-7343-924D-3C76A987AA02}" srcOrd="0" destOrd="0" presId="urn:microsoft.com/office/officeart/2005/8/layout/process2"/>
    <dgm:cxn modelId="{09773EBE-ABB7-BA48-BF09-9AFB50FFC915}" type="presOf" srcId="{02280058-5F44-3048-9B05-BAE9F7A18FF2}" destId="{CA642891-A72C-7C49-BBF5-8E32251C4B63}" srcOrd="0" destOrd="0" presId="urn:microsoft.com/office/officeart/2005/8/layout/process2"/>
    <dgm:cxn modelId="{2C769EC3-F9BC-C341-8B9E-F564A26632DA}" srcId="{739D9874-41FB-FF4A-972A-B1CF785A0E90}" destId="{6356FC51-7B2B-274D-84A1-323D368B7301}" srcOrd="3" destOrd="0" parTransId="{D7EC412E-ACC3-7E4B-A09B-5C777ACF2D54}" sibTransId="{3E12F677-336D-DA42-AC92-4A1233167DA9}"/>
    <dgm:cxn modelId="{A98585CD-9873-DC44-A399-2551A48B8462}" type="presOf" srcId="{95032E3A-D095-B44B-B55F-CBC8C72DDBB0}" destId="{C6E5AE17-D3AA-9448-AC91-2EBFAB0AB71C}" srcOrd="1" destOrd="0" presId="urn:microsoft.com/office/officeart/2005/8/layout/process2"/>
    <dgm:cxn modelId="{0032E8D6-F565-A243-BFC2-676010CEDA05}" srcId="{739D9874-41FB-FF4A-972A-B1CF785A0E90}" destId="{28B98D8F-03D5-F048-AA9C-9EF970A41BB7}" srcOrd="0" destOrd="0" parTransId="{A5E5FDA1-210E-1447-9916-F06F0B11CCC5}" sibTransId="{02280058-5F44-3048-9B05-BAE9F7A18FF2}"/>
    <dgm:cxn modelId="{D03CD940-C865-1442-B31C-577BEE73897C}" type="presParOf" srcId="{BF045A92-D53D-3D45-87A1-B1C7FD233B4A}" destId="{1EA9F42D-B9B3-7343-924D-3C76A987AA02}" srcOrd="0" destOrd="0" presId="urn:microsoft.com/office/officeart/2005/8/layout/process2"/>
    <dgm:cxn modelId="{9CF2EA0C-FB38-C04A-BA94-10D072DDEB20}" type="presParOf" srcId="{BF045A92-D53D-3D45-87A1-B1C7FD233B4A}" destId="{CA642891-A72C-7C49-BBF5-8E32251C4B63}" srcOrd="1" destOrd="0" presId="urn:microsoft.com/office/officeart/2005/8/layout/process2"/>
    <dgm:cxn modelId="{E0F23534-022E-E040-AA7B-F14EB077797E}" type="presParOf" srcId="{CA642891-A72C-7C49-BBF5-8E32251C4B63}" destId="{77DC38BB-EA62-1B48-8006-9D92DB4B8D55}" srcOrd="0" destOrd="0" presId="urn:microsoft.com/office/officeart/2005/8/layout/process2"/>
    <dgm:cxn modelId="{D33C47FF-BB1E-D04F-BB0D-7A33CD05BA73}" type="presParOf" srcId="{BF045A92-D53D-3D45-87A1-B1C7FD233B4A}" destId="{A865695B-E369-7649-BD75-2E86A4B6862D}" srcOrd="2" destOrd="0" presId="urn:microsoft.com/office/officeart/2005/8/layout/process2"/>
    <dgm:cxn modelId="{E066C2C3-4DAD-7542-8738-57F631947E0F}" type="presParOf" srcId="{BF045A92-D53D-3D45-87A1-B1C7FD233B4A}" destId="{9AF32D29-9B8D-064D-8D50-98C3E8D38199}" srcOrd="3" destOrd="0" presId="urn:microsoft.com/office/officeart/2005/8/layout/process2"/>
    <dgm:cxn modelId="{3719A699-BB15-6D4F-9FA9-65B7E09AF548}" type="presParOf" srcId="{9AF32D29-9B8D-064D-8D50-98C3E8D38199}" destId="{C6E5AE17-D3AA-9448-AC91-2EBFAB0AB71C}" srcOrd="0" destOrd="0" presId="urn:microsoft.com/office/officeart/2005/8/layout/process2"/>
    <dgm:cxn modelId="{1906AE83-A83F-6F48-A340-7CE30FCA56DD}" type="presParOf" srcId="{BF045A92-D53D-3D45-87A1-B1C7FD233B4A}" destId="{21DED95E-217B-E743-B33C-8009B0633C7B}" srcOrd="4" destOrd="0" presId="urn:microsoft.com/office/officeart/2005/8/layout/process2"/>
    <dgm:cxn modelId="{C3513798-24CE-8B42-8EA0-DB02D98F49F3}" type="presParOf" srcId="{BF045A92-D53D-3D45-87A1-B1C7FD233B4A}" destId="{38D0ECAC-8D8C-ED40-9AC2-67B4098C2AB8}" srcOrd="5" destOrd="0" presId="urn:microsoft.com/office/officeart/2005/8/layout/process2"/>
    <dgm:cxn modelId="{82ED9933-EB07-9149-969A-3351B5CA0358}" type="presParOf" srcId="{38D0ECAC-8D8C-ED40-9AC2-67B4098C2AB8}" destId="{1DDD0FC6-3388-754A-A9F8-57E966043D56}" srcOrd="0" destOrd="0" presId="urn:microsoft.com/office/officeart/2005/8/layout/process2"/>
    <dgm:cxn modelId="{5090CA0C-C24D-1A43-A3FC-3084E956E0DE}" type="presParOf" srcId="{BF045A92-D53D-3D45-87A1-B1C7FD233B4A}" destId="{F70BF537-0587-EB4D-9296-7693DADEC5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A9F42D-B9B3-7343-924D-3C76A987AA02}">
      <dsp:nvSpPr>
        <dsp:cNvPr id="0" name=""/>
        <dsp:cNvSpPr/>
      </dsp:nvSpPr>
      <dsp:spPr>
        <a:xfrm>
          <a:off x="0" y="54161"/>
          <a:ext cx="3429738" cy="949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+mn-lt"/>
              <a:ea typeface="Helvetica" charset="0"/>
              <a:cs typeface="Helvetica" charset="0"/>
            </a:rPr>
            <a:t>Extract</a:t>
          </a:r>
          <a:r>
            <a:rPr lang="zh-CN" altLang="en-US" sz="2400" kern="120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>
              <a:latin typeface="+mn-lt"/>
              <a:ea typeface="Helvetica" charset="0"/>
              <a:cs typeface="Helvetica" charset="0"/>
            </a:rPr>
            <a:t>Terms</a:t>
          </a:r>
          <a:endParaRPr lang="en-US" sz="2400" kern="1200" dirty="0">
            <a:latin typeface="+mn-lt"/>
            <a:ea typeface="Helvetica" charset="0"/>
            <a:cs typeface="Helvetica" charset="0"/>
          </a:endParaRPr>
        </a:p>
      </dsp:txBody>
      <dsp:txXfrm>
        <a:off x="27824" y="81985"/>
        <a:ext cx="3374090" cy="894336"/>
      </dsp:txXfrm>
    </dsp:sp>
    <dsp:sp modelId="{CA642891-A72C-7C49-BBF5-8E32251C4B63}">
      <dsp:nvSpPr>
        <dsp:cNvPr id="0" name=""/>
        <dsp:cNvSpPr/>
      </dsp:nvSpPr>
      <dsp:spPr>
        <a:xfrm rot="5400000">
          <a:off x="1462374" y="1015790"/>
          <a:ext cx="504989" cy="4274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 rot="-5400000">
        <a:off x="1586620" y="977042"/>
        <a:ext cx="256496" cy="376741"/>
      </dsp:txXfrm>
    </dsp:sp>
    <dsp:sp modelId="{A865695B-E369-7649-BD75-2E86A4B6862D}">
      <dsp:nvSpPr>
        <dsp:cNvPr id="0" name=""/>
        <dsp:cNvSpPr/>
      </dsp:nvSpPr>
      <dsp:spPr>
        <a:xfrm>
          <a:off x="0" y="1454927"/>
          <a:ext cx="3429738" cy="949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5875" cap="flat" cmpd="sng" algn="ctr">
          <a:solidFill>
            <a:srgbClr val="002060"/>
          </a:solidFill>
          <a:prstDash val="solid"/>
          <a:miter lim="800000"/>
        </a:ln>
        <a:effectLst>
          <a:outerShdw blurRad="25400" dist="25400" dir="2700000" algn="tl" rotWithShape="0">
            <a:schemeClr val="tx1">
              <a:alpha val="4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b="0" kern="1200" dirty="0">
              <a:latin typeface="+mn-lt"/>
              <a:ea typeface="Helvetica" charset="0"/>
              <a:cs typeface="Helvetica" charset="0"/>
            </a:rPr>
            <a:t>Decide</a:t>
          </a:r>
          <a:r>
            <a:rPr lang="zh-CN" altLang="en-US" sz="2400" b="0" kern="120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b="0" kern="1200" dirty="0">
              <a:latin typeface="+mn-lt"/>
              <a:ea typeface="Helvetica" charset="0"/>
              <a:cs typeface="Helvetica" charset="0"/>
            </a:rPr>
            <a:t>Taxon</a:t>
          </a:r>
          <a:r>
            <a:rPr lang="zh-CN" altLang="en-US" sz="2400" b="0" kern="1200" baseline="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b="0" kern="1200" baseline="0" dirty="0">
              <a:latin typeface="+mn-lt"/>
              <a:ea typeface="Helvetica" charset="0"/>
              <a:cs typeface="Helvetica" charset="0"/>
            </a:rPr>
            <a:t>Representation</a:t>
          </a:r>
          <a:endParaRPr lang="en-US" sz="2400" b="0" kern="1200" dirty="0">
            <a:latin typeface="+mn-lt"/>
            <a:ea typeface="Helvetica" charset="0"/>
            <a:cs typeface="Helvetica" charset="0"/>
          </a:endParaRPr>
        </a:p>
      </dsp:txBody>
      <dsp:txXfrm>
        <a:off x="27824" y="1482751"/>
        <a:ext cx="3374090" cy="894336"/>
      </dsp:txXfrm>
    </dsp:sp>
    <dsp:sp modelId="{9AF32D29-9B8D-064D-8D50-98C3E8D38199}">
      <dsp:nvSpPr>
        <dsp:cNvPr id="0" name=""/>
        <dsp:cNvSpPr/>
      </dsp:nvSpPr>
      <dsp:spPr>
        <a:xfrm rot="5400000">
          <a:off x="1448813" y="2428661"/>
          <a:ext cx="532111" cy="4274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 rot="-5400000">
        <a:off x="1586620" y="2376352"/>
        <a:ext cx="256496" cy="403863"/>
      </dsp:txXfrm>
    </dsp:sp>
    <dsp:sp modelId="{21DED95E-217B-E743-B33C-8009B0633C7B}">
      <dsp:nvSpPr>
        <dsp:cNvPr id="0" name=""/>
        <dsp:cNvSpPr/>
      </dsp:nvSpPr>
      <dsp:spPr>
        <a:xfrm>
          <a:off x="0" y="2879903"/>
          <a:ext cx="3429738" cy="949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+mn-lt"/>
              <a:ea typeface="Helvetica" charset="0"/>
              <a:cs typeface="Helvetica" charset="0"/>
            </a:rPr>
            <a:t>Determine</a:t>
          </a:r>
          <a:r>
            <a:rPr lang="zh-CN" altLang="en-US" sz="2400" kern="120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>
              <a:latin typeface="+mn-lt"/>
              <a:ea typeface="Helvetica" charset="0"/>
              <a:cs typeface="Helvetica" charset="0"/>
            </a:rPr>
            <a:t>Taxonomic Relations</a:t>
          </a:r>
          <a:endParaRPr lang="en-US" sz="2400" kern="1200" dirty="0">
            <a:latin typeface="+mn-lt"/>
            <a:ea typeface="Helvetica" charset="0"/>
            <a:cs typeface="Helvetica" charset="0"/>
          </a:endParaRPr>
        </a:p>
      </dsp:txBody>
      <dsp:txXfrm>
        <a:off x="27824" y="2907727"/>
        <a:ext cx="3374090" cy="894336"/>
      </dsp:txXfrm>
    </dsp:sp>
    <dsp:sp modelId="{38D0ECAC-8D8C-ED40-9AC2-67B4098C2AB8}">
      <dsp:nvSpPr>
        <dsp:cNvPr id="0" name=""/>
        <dsp:cNvSpPr/>
      </dsp:nvSpPr>
      <dsp:spPr>
        <a:xfrm rot="5400000">
          <a:off x="1462729" y="3841215"/>
          <a:ext cx="504279" cy="4274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-5400000">
        <a:off x="1586620" y="3802822"/>
        <a:ext cx="256496" cy="376031"/>
      </dsp:txXfrm>
    </dsp:sp>
    <dsp:sp modelId="{F70BF537-0587-EB4D-9296-7693DADEC501}">
      <dsp:nvSpPr>
        <dsp:cNvPr id="0" name=""/>
        <dsp:cNvSpPr/>
      </dsp:nvSpPr>
      <dsp:spPr>
        <a:xfrm>
          <a:off x="0" y="4280035"/>
          <a:ext cx="3429738" cy="949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25400" dist="254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+mn-lt"/>
              <a:ea typeface="Helvetica" charset="0"/>
              <a:cs typeface="Helvetica" charset="0"/>
            </a:rPr>
            <a:t>Construct</a:t>
          </a:r>
          <a:r>
            <a:rPr lang="zh-CN" altLang="en-US" sz="2400" kern="1200" baseline="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>
              <a:latin typeface="+mn-lt"/>
              <a:ea typeface="Helvetica" charset="0"/>
              <a:cs typeface="Helvetica" charset="0"/>
            </a:rPr>
            <a:t>Taxonomy</a:t>
          </a:r>
          <a:r>
            <a:rPr lang="zh-CN" altLang="en-US" sz="2400" kern="120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>
              <a:latin typeface="+mn-lt"/>
              <a:ea typeface="Helvetica" charset="0"/>
              <a:cs typeface="Helvetica" charset="0"/>
            </a:rPr>
            <a:t>Global</a:t>
          </a:r>
          <a:r>
            <a:rPr lang="zh-CN" altLang="en-US" sz="2400" kern="1200" dirty="0">
              <a:latin typeface="+mn-lt"/>
              <a:ea typeface="Helvetica" charset="0"/>
              <a:cs typeface="Helvetica" charset="0"/>
            </a:rPr>
            <a:t> </a:t>
          </a:r>
          <a:r>
            <a:rPr lang="en-US" altLang="zh-CN" sz="2400" kern="1200" dirty="0">
              <a:latin typeface="+mn-lt"/>
              <a:ea typeface="Helvetica" charset="0"/>
              <a:cs typeface="Helvetica" charset="0"/>
            </a:rPr>
            <a:t>Structure</a:t>
          </a:r>
          <a:endParaRPr lang="en-US" sz="2400" kern="1200" dirty="0">
            <a:latin typeface="+mn-lt"/>
            <a:ea typeface="Helvetica" charset="0"/>
            <a:cs typeface="Helvetica" charset="0"/>
          </a:endParaRPr>
        </a:p>
      </dsp:txBody>
      <dsp:txXfrm>
        <a:off x="27824" y="4307859"/>
        <a:ext cx="3374090" cy="8943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E72-5C87-0B40-99D3-ACC7712032D2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6763-EE58-A641-8582-E29C7AACF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13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31EE-576B-154F-8F67-E2B8CB8355B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8D27A-BCD4-0843-BCA8-79FDB9E5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2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the introduction!</a:t>
            </a:r>
          </a:p>
          <a:p>
            <a:endParaRPr lang="en-US" baseline="0" dirty="0"/>
          </a:p>
          <a:p>
            <a:r>
              <a:rPr lang="en-US" baseline="0" dirty="0"/>
              <a:t>Good morning, everyone!</a:t>
            </a:r>
          </a:p>
          <a:p>
            <a:r>
              <a:rPr lang="en-US" baseline="0" dirty="0"/>
              <a:t>This is Jingbo Shang from UIUC. I’m very excited to share my research with you!</a:t>
            </a:r>
          </a:p>
          <a:p>
            <a:endParaRPr lang="en-US" baseline="0" dirty="0"/>
          </a:p>
          <a:p>
            <a:r>
              <a:rPr lang="en-US" baseline="0" dirty="0"/>
              <a:t>My talk today is mainly about </a:t>
            </a:r>
            <a:r>
              <a:rPr lang="en-US" baseline="0" dirty="0" err="1"/>
              <a:t>AutoNet</a:t>
            </a:r>
            <a:r>
              <a:rPr lang="en-US" baseline="0" dirty="0"/>
              <a:t>. Automated Network Construction from Massive Text Corpora.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21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existing methods on constructing topic</a:t>
            </a:r>
            <a:r>
              <a:rPr lang="en-US" baseline="0" dirty="0"/>
              <a:t> taxonomy and most of them are using term embedding.</a:t>
            </a:r>
          </a:p>
          <a:p>
            <a:endParaRPr lang="en-US" baseline="0" dirty="0"/>
          </a:p>
          <a:p>
            <a:r>
              <a:rPr lang="en-US" baseline="0" dirty="0"/>
              <a:t>Term embedding, or word embedding, is a technique that projects terms into a latent space while preserving the proximity between terms. Terms sharing similar contexts are likely to be projected into nearby positions.</a:t>
            </a:r>
          </a:p>
          <a:p>
            <a:endParaRPr lang="en-US" baseline="0" dirty="0"/>
          </a:p>
          <a:p>
            <a:r>
              <a:rPr lang="en-US" baseline="0" dirty="0"/>
              <a:t>Using term embedding, existing taxonomy construction methods apply hierarchical clustering methods to group the nearby terms together and form clusters. By applying this idea recursively, we can then get a topic taxonomy.</a:t>
            </a:r>
          </a:p>
          <a:p>
            <a:endParaRPr lang="en-US" baseline="0" dirty="0"/>
          </a:p>
          <a:p>
            <a:r>
              <a:rPr lang="en-US" baseline="0" dirty="0"/>
              <a:t>This idea works well at the first level. However, as we go deeper in the taxonomy, the term embedding has its limitation.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06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existing methods on constructing topic</a:t>
            </a:r>
            <a:r>
              <a:rPr lang="en-US" baseline="0" dirty="0"/>
              <a:t> taxonomy and most of them are using term embedding.</a:t>
            </a:r>
          </a:p>
          <a:p>
            <a:endParaRPr lang="en-US" baseline="0" dirty="0"/>
          </a:p>
          <a:p>
            <a:r>
              <a:rPr lang="en-US" baseline="0" dirty="0"/>
              <a:t>Term embedding, or word embedding, is a technique that projects terms into a latent space while preserving the proximity between terms. Terms sharing similar contexts are likely to be projected into nearby positions.</a:t>
            </a:r>
          </a:p>
          <a:p>
            <a:endParaRPr lang="en-US" baseline="0" dirty="0"/>
          </a:p>
          <a:p>
            <a:r>
              <a:rPr lang="en-US" baseline="0" dirty="0"/>
              <a:t>Using term embedding, existing taxonomy construction methods apply hierarchical clustering methods to group the nearby terms together and form clusters. By applying this idea recursively, we can then get a topic taxonomy.</a:t>
            </a:r>
          </a:p>
          <a:p>
            <a:endParaRPr lang="en-US" baseline="0" dirty="0"/>
          </a:p>
          <a:p>
            <a:r>
              <a:rPr lang="en-US" baseline="0" dirty="0"/>
              <a:t>This idea works well at the first level. However, as we go deeper in the taxonomy, the term embedding has its limitation.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961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existing methods on constructing topic</a:t>
            </a:r>
            <a:r>
              <a:rPr lang="en-US" baseline="0" dirty="0"/>
              <a:t> taxonomy and most of them are using term embedding.</a:t>
            </a:r>
          </a:p>
          <a:p>
            <a:endParaRPr lang="en-US" baseline="0" dirty="0"/>
          </a:p>
          <a:p>
            <a:r>
              <a:rPr lang="en-US" baseline="0" dirty="0"/>
              <a:t>Term embedding, or word embedding, is a technique that projects terms into a latent space while preserving the proximity between terms. Terms sharing similar contexts are likely to be projected into nearby positions.</a:t>
            </a:r>
          </a:p>
          <a:p>
            <a:endParaRPr lang="en-US" baseline="0" dirty="0"/>
          </a:p>
          <a:p>
            <a:r>
              <a:rPr lang="en-US" baseline="0" dirty="0"/>
              <a:t>Using term embedding, existing taxonomy construction methods apply hierarchical clustering methods to group the nearby terms together and form clusters. By applying this idea recursively, we can then get a topic taxonomy.</a:t>
            </a:r>
          </a:p>
          <a:p>
            <a:endParaRPr lang="en-US" baseline="0" dirty="0"/>
          </a:p>
          <a:p>
            <a:r>
              <a:rPr lang="en-US" baseline="0" dirty="0"/>
              <a:t>This idea works well at the first level. However, as we go deeper in the taxonomy, the term embedding has its limitation.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55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86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7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39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63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24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10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looking</a:t>
            </a:r>
            <a:r>
              <a:rPr lang="en-US" baseline="0" dirty="0"/>
              <a:t> at so many examples, let’s evaluate </a:t>
            </a:r>
            <a:r>
              <a:rPr lang="en-US" baseline="0" dirty="0" err="1"/>
              <a:t>NetTaxo</a:t>
            </a:r>
            <a:r>
              <a:rPr lang="en-US" baseline="0" dirty="0"/>
              <a:t> more systematically. </a:t>
            </a:r>
            <a:endParaRPr lang="en-US" dirty="0"/>
          </a:p>
          <a:p>
            <a:endParaRPr lang="en-US" dirty="0"/>
          </a:p>
          <a:p>
            <a:r>
              <a:rPr lang="en-US" dirty="0"/>
              <a:t>We mainly look at the following three measurements.</a:t>
            </a:r>
          </a:p>
          <a:p>
            <a:endParaRPr lang="en-US" dirty="0"/>
          </a:p>
          <a:p>
            <a:r>
              <a:rPr lang="en-US" dirty="0"/>
              <a:t>In an ideal</a:t>
            </a:r>
            <a:r>
              <a:rPr lang="en-US" baseline="0" dirty="0"/>
              <a:t> topic taxonomy, every node should have semantically coherent terms, the terms in different nodes must represent different concepts, and the parent-child relationships must be correct.</a:t>
            </a:r>
          </a:p>
          <a:p>
            <a:endParaRPr lang="en-US" baseline="0" dirty="0"/>
          </a:p>
          <a:p>
            <a:r>
              <a:rPr lang="en-US" baseline="0" dirty="0"/>
              <a:t>All these measures are between 0 and 1. The bigger, the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83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56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compared</a:t>
            </a:r>
            <a:r>
              <a:rPr lang="en-US" baseline="0" dirty="0"/>
              <a:t> </a:t>
            </a:r>
            <a:r>
              <a:rPr lang="en-US" baseline="0" dirty="0" err="1"/>
              <a:t>NetTaxo</a:t>
            </a:r>
            <a:r>
              <a:rPr lang="en-US" baseline="0" dirty="0"/>
              <a:t> with the previous state-of-the-art method </a:t>
            </a:r>
            <a:r>
              <a:rPr lang="en-US" baseline="0" dirty="0" err="1"/>
              <a:t>TaxoGen</a:t>
            </a:r>
            <a:r>
              <a:rPr lang="en-US" baseline="0" dirty="0"/>
              <a:t>, which was just published in last year’s KDD, the best data mining conference. </a:t>
            </a:r>
          </a:p>
          <a:p>
            <a:r>
              <a:rPr lang="en-US" baseline="0" dirty="0" err="1"/>
              <a:t>TaxoGen</a:t>
            </a:r>
            <a:r>
              <a:rPr lang="en-US" baseline="0" dirty="0"/>
              <a:t> mainly relies on the term embedding.</a:t>
            </a:r>
          </a:p>
          <a:p>
            <a:r>
              <a:rPr lang="en-US" baseline="0" dirty="0"/>
              <a:t>It has outperformed many baselines, including hierarchical LDA and hierarchical clustering.</a:t>
            </a:r>
          </a:p>
          <a:p>
            <a:endParaRPr lang="en-US" baseline="0" dirty="0"/>
          </a:p>
          <a:p>
            <a:r>
              <a:rPr lang="en-US" baseline="0" dirty="0"/>
              <a:t>CATHYHIN is a method using network structure.</a:t>
            </a:r>
          </a:p>
          <a:p>
            <a:r>
              <a:rPr lang="en-US" baseline="0" dirty="0"/>
              <a:t>However, at that time there is no phrase mining method yet. </a:t>
            </a:r>
          </a:p>
          <a:p>
            <a:r>
              <a:rPr lang="en-US" baseline="0" dirty="0"/>
              <a:t>So we upgrade CATHYHIN by integrating it with our </a:t>
            </a:r>
            <a:r>
              <a:rPr lang="en-US" baseline="0" dirty="0" err="1"/>
              <a:t>AutoPhrase</a:t>
            </a:r>
            <a:r>
              <a:rPr lang="en-US" baseline="0" dirty="0"/>
              <a:t>.</a:t>
            </a:r>
          </a:p>
          <a:p>
            <a:r>
              <a:rPr lang="en-US" baseline="0" dirty="0"/>
              <a:t>So it is called CATHYHIN++.</a:t>
            </a:r>
          </a:p>
          <a:p>
            <a:endParaRPr lang="en-US" baseline="0" dirty="0"/>
          </a:p>
          <a:p>
            <a:r>
              <a:rPr lang="en-US" baseline="0" dirty="0"/>
              <a:t>We also compare with a method that simply combines both term and node </a:t>
            </a:r>
            <a:r>
              <a:rPr lang="en-US" baseline="0" dirty="0" err="1"/>
              <a:t>embeddings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The results are demonstrated in the Table. As you can see here, </a:t>
            </a:r>
            <a:r>
              <a:rPr lang="en-US" baseline="0" dirty="0" err="1"/>
              <a:t>NetTaxo</a:t>
            </a:r>
            <a:r>
              <a:rPr lang="en-US" baseline="0" dirty="0"/>
              <a:t> achieved the best performance among all these methods. </a:t>
            </a:r>
            <a:r>
              <a:rPr lang="en-US" baseline="0" dirty="0" err="1"/>
              <a:t>TaxoGen</a:t>
            </a:r>
            <a:r>
              <a:rPr lang="en-US" baseline="0" dirty="0"/>
              <a:t> has a slightly higher coherence, but its relationship is very poor. So </a:t>
            </a:r>
            <a:r>
              <a:rPr lang="en-US" baseline="0" dirty="0" err="1"/>
              <a:t>NetTaxo</a:t>
            </a:r>
            <a:r>
              <a:rPr lang="en-US" baseline="0" dirty="0"/>
              <a:t> is the best method among these four.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91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 me first explain what</a:t>
            </a:r>
            <a:r>
              <a:rPr lang="en-US" baseline="0" dirty="0"/>
              <a:t> is a topic taxonomy.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aseline="0" dirty="0"/>
              <a:t>It is a tree-like structure. </a:t>
            </a:r>
          </a:p>
          <a:p>
            <a:r>
              <a:rPr lang="en-US" altLang="zh-CN" baseline="0" dirty="0"/>
              <a:t>Every node represents a topic.</a:t>
            </a:r>
          </a:p>
          <a:p>
            <a:r>
              <a:rPr lang="en-US" altLang="zh-CN" baseline="0" dirty="0"/>
              <a:t>Every topic is described by  </a:t>
            </a:r>
            <a:r>
              <a:rPr lang="en-US" baseline="0" dirty="0"/>
              <a:t>a cluster of semantically coherent terms.</a:t>
            </a:r>
          </a:p>
          <a:p>
            <a:endParaRPr lang="en-US" baseline="0" dirty="0"/>
          </a:p>
          <a:p>
            <a:r>
              <a:rPr lang="en-US" baseline="0" dirty="0"/>
              <a:t>For example, this is a topic taxonomy we constructed for computer science papers. </a:t>
            </a:r>
          </a:p>
          <a:p>
            <a:r>
              <a:rPr lang="en-US" baseline="0" dirty="0"/>
              <a:t>These nodes represent the topics of computer vision, machine learning, data mining, natural language processing, frequent pattern and association rule mining, graph mining, and social network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56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topic taxonomy can structure the network</a:t>
            </a:r>
            <a:r>
              <a:rPr lang="en-US" baseline="0" dirty="0"/>
              <a:t> in a hierarchical way.</a:t>
            </a:r>
          </a:p>
          <a:p>
            <a:r>
              <a:rPr lang="en-US" baseline="0" dirty="0"/>
              <a:t>It provides you a holistic view before you look at the specific nodes and edges.</a:t>
            </a:r>
          </a:p>
          <a:p>
            <a:r>
              <a:rPr lang="en-US" baseline="0" dirty="0"/>
              <a:t>So you can easily locate the sub-network that you are interested in.</a:t>
            </a:r>
          </a:p>
          <a:p>
            <a:r>
              <a:rPr lang="en-US" baseline="0" dirty="0"/>
              <a:t>The terms in each node also help you summarize the knowledge and insights.</a:t>
            </a:r>
          </a:p>
          <a:p>
            <a:endParaRPr lang="en-US" baseline="0" dirty="0"/>
          </a:p>
          <a:p>
            <a:r>
              <a:rPr lang="en-US" baseline="0" dirty="0"/>
              <a:t>Therefore, topic taxonomy helps us better explore the constructed network.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4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existing methods on constructing topic</a:t>
            </a:r>
            <a:r>
              <a:rPr lang="en-US" baseline="0" dirty="0"/>
              <a:t> taxonomy and most of them are using term embedding.</a:t>
            </a:r>
          </a:p>
          <a:p>
            <a:endParaRPr lang="en-US" baseline="0" dirty="0"/>
          </a:p>
          <a:p>
            <a:r>
              <a:rPr lang="en-US" baseline="0" dirty="0"/>
              <a:t>Term embedding, or word embedding, is a technique that projects terms into a latent space while preserving the proximity between terms. Terms sharing similar contexts are likely to be projected into nearby positions.</a:t>
            </a:r>
          </a:p>
          <a:p>
            <a:endParaRPr lang="en-US" baseline="0" dirty="0"/>
          </a:p>
          <a:p>
            <a:r>
              <a:rPr lang="en-US" baseline="0" dirty="0"/>
              <a:t>Using term embedding, existing taxonomy construction methods apply hierarchical clustering methods to group the nearby terms together and form clusters. By applying this idea recursively, we can then get a topic taxonomy.</a:t>
            </a:r>
          </a:p>
          <a:p>
            <a:endParaRPr lang="en-US" baseline="0" dirty="0"/>
          </a:p>
          <a:p>
            <a:r>
              <a:rPr lang="en-US" baseline="0" dirty="0"/>
              <a:t>This idea works well at the first level. However, as we go deeper in the taxonomy, the term embedding has its limitation.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55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existing methods on constructing topic</a:t>
            </a:r>
            <a:r>
              <a:rPr lang="en-US" baseline="0" dirty="0"/>
              <a:t> taxonomy and most of them are using term embedding.</a:t>
            </a:r>
          </a:p>
          <a:p>
            <a:endParaRPr lang="en-US" baseline="0" dirty="0"/>
          </a:p>
          <a:p>
            <a:r>
              <a:rPr lang="en-US" baseline="0" dirty="0"/>
              <a:t>Term embedding, or word embedding, is a technique that projects terms into a latent space while preserving the proximity between terms. Terms sharing similar contexts are likely to be projected into nearby positions.</a:t>
            </a:r>
          </a:p>
          <a:p>
            <a:endParaRPr lang="en-US" baseline="0" dirty="0"/>
          </a:p>
          <a:p>
            <a:r>
              <a:rPr lang="en-US" baseline="0" dirty="0"/>
              <a:t>Using term embedding, existing taxonomy construction methods apply hierarchical clustering methods to group the nearby terms together and form clusters. By applying this idea recursively, we can then get a topic taxonomy.</a:t>
            </a:r>
          </a:p>
          <a:p>
            <a:endParaRPr lang="en-US" baseline="0" dirty="0"/>
          </a:p>
          <a:p>
            <a:r>
              <a:rPr lang="en-US" baseline="0" dirty="0"/>
              <a:t>This idea works well at the first level. However, as we go deeper in the taxonomy, the term embedding has its limitation.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98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existing methods on constructing topic</a:t>
            </a:r>
            <a:r>
              <a:rPr lang="en-US" baseline="0" dirty="0"/>
              <a:t> taxonomy and most of them are using term embedding.</a:t>
            </a:r>
          </a:p>
          <a:p>
            <a:endParaRPr lang="en-US" baseline="0" dirty="0"/>
          </a:p>
          <a:p>
            <a:r>
              <a:rPr lang="en-US" baseline="0" dirty="0"/>
              <a:t>Term embedding, or word embedding, is a technique that projects terms into a latent space while preserving the proximity between terms. Terms sharing similar contexts are likely to be projected into nearby positions.</a:t>
            </a:r>
          </a:p>
          <a:p>
            <a:endParaRPr lang="en-US" baseline="0" dirty="0"/>
          </a:p>
          <a:p>
            <a:r>
              <a:rPr lang="en-US" baseline="0" dirty="0"/>
              <a:t>Using term embedding, existing taxonomy construction methods apply hierarchical clustering methods to group the nearby terms together and form clusters. By applying this idea recursively, we can then get a topic taxonomy.</a:t>
            </a:r>
          </a:p>
          <a:p>
            <a:endParaRPr lang="en-US" baseline="0" dirty="0"/>
          </a:p>
          <a:p>
            <a:r>
              <a:rPr lang="en-US" baseline="0" dirty="0"/>
              <a:t>This idea works well at the first level. However, as we go deeper in the taxonomy, the term embedding has its limitation.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61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existing methods on constructing topic</a:t>
            </a:r>
            <a:r>
              <a:rPr lang="en-US" baseline="0" dirty="0"/>
              <a:t> taxonomy and most of them are using term embedding.</a:t>
            </a:r>
          </a:p>
          <a:p>
            <a:endParaRPr lang="en-US" baseline="0" dirty="0"/>
          </a:p>
          <a:p>
            <a:r>
              <a:rPr lang="en-US" baseline="0" dirty="0"/>
              <a:t>Term embedding, or word embedding, is a technique that projects terms into a latent space while preserving the proximity between terms. Terms sharing similar contexts are likely to be projected into nearby positions.</a:t>
            </a:r>
          </a:p>
          <a:p>
            <a:endParaRPr lang="en-US" baseline="0" dirty="0"/>
          </a:p>
          <a:p>
            <a:r>
              <a:rPr lang="en-US" baseline="0" dirty="0"/>
              <a:t>Using term embedding, existing taxonomy construction methods apply hierarchical clustering methods to group the nearby terms together and form clusters. By applying this idea recursively, we can then get a topic taxonomy.</a:t>
            </a:r>
          </a:p>
          <a:p>
            <a:endParaRPr lang="en-US" baseline="0" dirty="0"/>
          </a:p>
          <a:p>
            <a:r>
              <a:rPr lang="en-US" baseline="0" dirty="0"/>
              <a:t>This idea works well at the first level. However, as we go deeper in the taxonomy, the term embedding has its limitation.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72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existing methods on constructing topic</a:t>
            </a:r>
            <a:r>
              <a:rPr lang="en-US" baseline="0" dirty="0"/>
              <a:t> taxonomy and most of them are using term embedding.</a:t>
            </a:r>
          </a:p>
          <a:p>
            <a:endParaRPr lang="en-US" baseline="0" dirty="0"/>
          </a:p>
          <a:p>
            <a:r>
              <a:rPr lang="en-US" baseline="0" dirty="0"/>
              <a:t>Term embedding, or word embedding, is a technique that projects terms into a latent space while preserving the proximity between terms. Terms sharing similar contexts are likely to be projected into nearby positions.</a:t>
            </a:r>
          </a:p>
          <a:p>
            <a:endParaRPr lang="en-US" baseline="0" dirty="0"/>
          </a:p>
          <a:p>
            <a:r>
              <a:rPr lang="en-US" baseline="0" dirty="0"/>
              <a:t>Using term embedding, existing taxonomy construction methods apply hierarchical clustering methods to group the nearby terms together and form clusters. By applying this idea recursively, we can then get a topic taxonomy.</a:t>
            </a:r>
          </a:p>
          <a:p>
            <a:endParaRPr lang="en-US" baseline="0" dirty="0"/>
          </a:p>
          <a:p>
            <a:r>
              <a:rPr lang="en-US" baseline="0" dirty="0"/>
              <a:t>This idea works well at the first level. However, as we go deeper in the taxonomy, the term embedding has its limitation.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7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00237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1150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6B90-2A2E-FC4F-A221-28D9831C475C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AD40D-3C50-6D4F-BC3B-832FE3E5AA4F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8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A589-3013-1343-87AF-6A17146D5D3E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352759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196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546946"/>
          </a:xfrm>
        </p:spPr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58E-0832-B747-AE9C-2FA7CE0D13CE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8592-5BF8-9841-9067-0416EBF2FCFD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0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  <a:lvl2pPr>
              <a:defRPr>
                <a:latin typeface="Helvetica" charset="0"/>
                <a:ea typeface="Helvetica" charset="0"/>
                <a:cs typeface="Helvetica" charset="0"/>
              </a:defRPr>
            </a:lvl2pPr>
            <a:lvl3pPr>
              <a:defRPr>
                <a:latin typeface="Helvetica" charset="0"/>
                <a:ea typeface="Helvetica" charset="0"/>
                <a:cs typeface="Helvetica" charset="0"/>
              </a:defRPr>
            </a:lvl3pPr>
            <a:lvl4pPr>
              <a:defRPr>
                <a:latin typeface="Helvetica" charset="0"/>
                <a:ea typeface="Helvetica" charset="0"/>
                <a:cs typeface="Helvetica" charset="0"/>
              </a:defRPr>
            </a:lvl4pPr>
            <a:lvl5pPr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  <a:lvl2pPr>
              <a:defRPr>
                <a:latin typeface="Helvetica" charset="0"/>
                <a:ea typeface="Helvetica" charset="0"/>
                <a:cs typeface="Helvetica" charset="0"/>
              </a:defRPr>
            </a:lvl2pPr>
            <a:lvl3pPr>
              <a:defRPr>
                <a:latin typeface="Helvetica" charset="0"/>
                <a:ea typeface="Helvetica" charset="0"/>
                <a:cs typeface="Helvetica" charset="0"/>
              </a:defRPr>
            </a:lvl3pPr>
            <a:lvl4pPr>
              <a:defRPr>
                <a:latin typeface="Helvetica" charset="0"/>
                <a:ea typeface="Helvetica" charset="0"/>
                <a:cs typeface="Helvetica" charset="0"/>
              </a:defRPr>
            </a:lvl4pPr>
            <a:lvl5pPr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3410-E91B-5E46-B64D-D48C33B1EFEA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F078-80FE-CB4D-9788-B2D1403DC8DA}" type="datetime1">
              <a:rPr lang="en-US" smtClean="0"/>
              <a:t>7/23/20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5C46-362D-634D-B2D1-61A3C101EA3B}" type="datetime1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8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C918-5510-8848-A3E2-2FCA86D277C4}" type="datetime1">
              <a:rPr lang="en-US" smtClean="0"/>
              <a:t>7/23/20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9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3064-BFB7-B840-8244-E0EB3A5B81FA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3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FEB5-0DE9-3644-A21E-F54DA1EBC6FF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9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F96A6-BC5C-624E-B036-7D8163436745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shang@ucs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keystroller/awesome-taxonom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ccs/ccs.cfm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n/all-categorie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Scientific Text Mining and Knowledge Graphs</a:t>
            </a:r>
            <a:br>
              <a:rPr lang="en-US" sz="3200" b="1" dirty="0"/>
            </a:br>
            <a:br>
              <a:rPr lang="en-US" sz="4400" b="1" dirty="0"/>
            </a:br>
            <a:r>
              <a:rPr lang="en-US" sz="4400" b="1" dirty="0"/>
              <a:t>Chapter 2</a:t>
            </a:r>
            <a:br>
              <a:rPr lang="en-US" sz="4400" b="1" dirty="0"/>
            </a:br>
            <a:r>
              <a:rPr lang="en-US" sz="4400" b="1"/>
              <a:t>Part 1: </a:t>
            </a:r>
            <a:r>
              <a:rPr lang="en-US" sz="4400" b="1" dirty="0"/>
              <a:t>Taxonomy Construction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8492"/>
            <a:ext cx="9144000" cy="1857858"/>
          </a:xfrm>
        </p:spPr>
        <p:txBody>
          <a:bodyPr>
            <a:normAutofit/>
          </a:bodyPr>
          <a:lstStyle/>
          <a:p>
            <a:r>
              <a:rPr lang="en-US" b="1" dirty="0"/>
              <a:t>Presenter: Jingbo Shang</a:t>
            </a:r>
          </a:p>
          <a:p>
            <a:r>
              <a:rPr lang="en-US" dirty="0"/>
              <a:t>University of California, San Diego</a:t>
            </a:r>
          </a:p>
          <a:p>
            <a:r>
              <a:rPr lang="en-US" dirty="0">
                <a:hlinkClick r:id="rId3"/>
              </a:rPr>
              <a:t>jshang@ucsd.edu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80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96"/>
            <a:ext cx="12192000" cy="1325563"/>
          </a:xfrm>
        </p:spPr>
        <p:txBody>
          <a:bodyPr>
            <a:normAutofit/>
          </a:bodyPr>
          <a:lstStyle/>
          <a:p>
            <a:r>
              <a:rPr lang="en-US" dirty="0"/>
              <a:t>Taxonomy Construction Methods: A 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FC60CF-525B-C44F-851C-D9DE2ED88D85}"/>
              </a:ext>
            </a:extLst>
          </p:cNvPr>
          <p:cNvSpPr/>
          <p:nvPr/>
        </p:nvSpPr>
        <p:spPr>
          <a:xfrm>
            <a:off x="10568361" y="5518472"/>
            <a:ext cx="17249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ea typeface="Helvetica" charset="0"/>
                <a:cs typeface="Helvetica" charset="0"/>
              </a:rPr>
              <a:t>Label</a:t>
            </a:r>
            <a:r>
              <a:rPr lang="zh-CN" altLang="en-US" sz="2800" b="1" dirty="0">
                <a:ea typeface="Helvetica" charset="0"/>
                <a:cs typeface="Helvetica" charset="0"/>
              </a:rPr>
              <a:t> </a:t>
            </a:r>
            <a:r>
              <a:rPr lang="en-US" altLang="zh-CN" sz="2800" b="1" dirty="0">
                <a:ea typeface="Helvetica" charset="0"/>
                <a:cs typeface="Helvetica" charset="0"/>
              </a:rPr>
              <a:t>Amount</a:t>
            </a:r>
            <a:endParaRPr lang="zh-CN" altLang="en-US" sz="2800" b="1" dirty="0">
              <a:ea typeface="Helvetica" charset="0"/>
              <a:cs typeface="Helvetica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72271C-4413-C44A-9061-D2988DCFD4A6}"/>
              </a:ext>
            </a:extLst>
          </p:cNvPr>
          <p:cNvCxnSpPr/>
          <p:nvPr/>
        </p:nvCxnSpPr>
        <p:spPr>
          <a:xfrm>
            <a:off x="2256624" y="5857742"/>
            <a:ext cx="84130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AEB35E5-9846-174E-954A-35525E17DA73}"/>
              </a:ext>
            </a:extLst>
          </p:cNvPr>
          <p:cNvCxnSpPr/>
          <p:nvPr/>
        </p:nvCxnSpPr>
        <p:spPr>
          <a:xfrm flipV="1">
            <a:off x="2260378" y="1890705"/>
            <a:ext cx="0" cy="396703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F3EFBFE-8E15-6E41-9277-404E59DBF5D1}"/>
              </a:ext>
            </a:extLst>
          </p:cNvPr>
          <p:cNvSpPr/>
          <p:nvPr/>
        </p:nvSpPr>
        <p:spPr>
          <a:xfrm>
            <a:off x="435922" y="1334384"/>
            <a:ext cx="36414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ea typeface="Helvetica" charset="0"/>
                <a:cs typeface="Helvetica" charset="0"/>
              </a:rPr>
              <a:t>Structure</a:t>
            </a:r>
            <a:r>
              <a:rPr lang="zh-CN" altLang="en-US" sz="2800" b="1" dirty="0">
                <a:ea typeface="Helvetica" charset="0"/>
                <a:cs typeface="Helvetica" charset="0"/>
              </a:rPr>
              <a:t> </a:t>
            </a:r>
            <a:r>
              <a:rPr lang="en-US" altLang="zh-CN" sz="2800" b="1" dirty="0">
                <a:ea typeface="Helvetica" charset="0"/>
                <a:cs typeface="Helvetica" charset="0"/>
              </a:rPr>
              <a:t>level</a:t>
            </a:r>
            <a:endParaRPr lang="en-US" sz="2800" b="1" dirty="0">
              <a:ea typeface="Helvetica" charset="0"/>
              <a:cs typeface="Helvetica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2064E6-24D4-D049-B59D-5BF59E126471}"/>
              </a:ext>
            </a:extLst>
          </p:cNvPr>
          <p:cNvGrpSpPr/>
          <p:nvPr/>
        </p:nvGrpSpPr>
        <p:grpSpPr>
          <a:xfrm>
            <a:off x="-29377" y="2196361"/>
            <a:ext cx="2286001" cy="3447003"/>
            <a:chOff x="-29377" y="2196361"/>
            <a:chExt cx="2286001" cy="34470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617BF62-A9F4-F44F-AFA7-DE40E3F1D1B3}"/>
                </a:ext>
              </a:extLst>
            </p:cNvPr>
            <p:cNvSpPr/>
            <p:nvPr/>
          </p:nvSpPr>
          <p:spPr>
            <a:xfrm>
              <a:off x="34012" y="4812367"/>
              <a:ext cx="208574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ea typeface="Helvetica" charset="0"/>
                  <a:cs typeface="Helvetica" charset="0"/>
                </a:rPr>
                <a:t>Taxonomic</a:t>
              </a:r>
              <a:r>
                <a:rPr lang="zh-CN" altLang="en-US" sz="2400" i="1" dirty="0">
                  <a:ea typeface="Helvetica" charset="0"/>
                  <a:cs typeface="Helvetica" charset="0"/>
                </a:rPr>
                <a:t> </a:t>
              </a:r>
              <a:r>
                <a:rPr lang="en-US" altLang="zh-CN" sz="2400" i="1" dirty="0">
                  <a:ea typeface="Helvetica" charset="0"/>
                  <a:cs typeface="Helvetica" charset="0"/>
                </a:rPr>
                <a:t>relation</a:t>
              </a:r>
              <a:endParaRPr lang="en-US" sz="2400" i="1" dirty="0">
                <a:ea typeface="Helvetica" charset="0"/>
                <a:cs typeface="Helvetica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B5D9B5F-43F1-E642-8B17-A67532DDC73E}"/>
                </a:ext>
              </a:extLst>
            </p:cNvPr>
            <p:cNvSpPr/>
            <p:nvPr/>
          </p:nvSpPr>
          <p:spPr>
            <a:xfrm>
              <a:off x="0" y="3504364"/>
              <a:ext cx="208574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ea typeface="Helvetica" charset="0"/>
                  <a:cs typeface="Helvetica" charset="0"/>
                </a:rPr>
                <a:t>Instance-based</a:t>
              </a:r>
              <a:r>
                <a:rPr lang="zh-CN" altLang="en-US" sz="2400" i="1" dirty="0">
                  <a:ea typeface="Helvetica" charset="0"/>
                  <a:cs typeface="Helvetica" charset="0"/>
                </a:rPr>
                <a:t> </a:t>
              </a:r>
              <a:r>
                <a:rPr lang="en-US" altLang="zh-CN" sz="2400" i="1" dirty="0">
                  <a:ea typeface="Helvetica" charset="0"/>
                  <a:cs typeface="Helvetica" charset="0"/>
                </a:rPr>
                <a:t>taxonomy</a:t>
              </a:r>
              <a:endParaRPr lang="en-US" sz="2400" i="1" dirty="0">
                <a:ea typeface="Helvetica" charset="0"/>
                <a:cs typeface="Helvetica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7BB8303-56B0-4E4F-9CB5-1A03C02617E4}"/>
                </a:ext>
              </a:extLst>
            </p:cNvPr>
            <p:cNvSpPr/>
            <p:nvPr/>
          </p:nvSpPr>
          <p:spPr>
            <a:xfrm>
              <a:off x="-29377" y="2196361"/>
              <a:ext cx="228600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ea typeface="Helvetica" charset="0"/>
                  <a:cs typeface="Helvetica" charset="0"/>
                </a:rPr>
                <a:t>Clustering-based</a:t>
              </a:r>
              <a:r>
                <a:rPr lang="zh-CN" altLang="en-US" sz="2400" i="1" dirty="0">
                  <a:ea typeface="Helvetica" charset="0"/>
                  <a:cs typeface="Helvetica" charset="0"/>
                </a:rPr>
                <a:t> </a:t>
              </a:r>
              <a:r>
                <a:rPr lang="en-US" altLang="zh-CN" sz="2400" i="1" dirty="0">
                  <a:ea typeface="Helvetica" charset="0"/>
                  <a:cs typeface="Helvetica" charset="0"/>
                </a:rPr>
                <a:t>taxonomy</a:t>
              </a:r>
              <a:endParaRPr lang="en-US" sz="2400" i="1" dirty="0"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2F757F-DCAC-0940-9FD6-338AA2114B6C}"/>
              </a:ext>
            </a:extLst>
          </p:cNvPr>
          <p:cNvGrpSpPr/>
          <p:nvPr/>
        </p:nvGrpSpPr>
        <p:grpSpPr>
          <a:xfrm>
            <a:off x="2830892" y="5950518"/>
            <a:ext cx="8229561" cy="830997"/>
            <a:chOff x="2830892" y="5950518"/>
            <a:chExt cx="8229561" cy="83099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133F24-A341-7440-B495-445ACF80C2D1}"/>
                </a:ext>
              </a:extLst>
            </p:cNvPr>
            <p:cNvSpPr/>
            <p:nvPr/>
          </p:nvSpPr>
          <p:spPr>
            <a:xfrm>
              <a:off x="2830892" y="5950518"/>
              <a:ext cx="162587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ea typeface="Helvetica" charset="0"/>
                  <a:cs typeface="Helvetica" charset="0"/>
                </a:rPr>
                <a:t>No</a:t>
              </a:r>
              <a:r>
                <a:rPr lang="zh-CN" altLang="en-US" sz="2400" i="1" dirty="0">
                  <a:ea typeface="Helvetica" charset="0"/>
                  <a:cs typeface="Helvetica" charset="0"/>
                </a:rPr>
                <a:t> </a:t>
              </a:r>
            </a:p>
            <a:p>
              <a:pPr algn="ctr"/>
              <a:r>
                <a:rPr lang="en-US" altLang="zh-CN" sz="2400" i="1" dirty="0">
                  <a:ea typeface="Helvetica" charset="0"/>
                  <a:cs typeface="Helvetica" charset="0"/>
                </a:rPr>
                <a:t>supervision</a:t>
              </a:r>
              <a:endParaRPr lang="en-US" sz="2400" i="1" dirty="0">
                <a:ea typeface="Helvetica" charset="0"/>
                <a:cs typeface="Helvetica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C4A18FA-AE14-704E-A550-0809EB883F74}"/>
                </a:ext>
              </a:extLst>
            </p:cNvPr>
            <p:cNvSpPr/>
            <p:nvPr/>
          </p:nvSpPr>
          <p:spPr>
            <a:xfrm>
              <a:off x="5744817" y="5950518"/>
              <a:ext cx="18989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ea typeface="Helvetica" charset="0"/>
                  <a:cs typeface="Helvetica" charset="0"/>
                </a:rPr>
                <a:t>A</a:t>
              </a:r>
              <a:r>
                <a:rPr lang="zh-CN" altLang="en-US" sz="2400" i="1" dirty="0">
                  <a:ea typeface="Helvetica" charset="0"/>
                  <a:cs typeface="Helvetica" charset="0"/>
                </a:rPr>
                <a:t> </a:t>
              </a:r>
              <a:r>
                <a:rPr lang="en-US" altLang="zh-CN" sz="2400" i="1" dirty="0">
                  <a:ea typeface="Helvetica" charset="0"/>
                  <a:cs typeface="Helvetica" charset="0"/>
                </a:rPr>
                <a:t>few</a:t>
              </a:r>
              <a:r>
                <a:rPr lang="zh-CN" altLang="en-US" sz="2400" i="1" dirty="0">
                  <a:ea typeface="Helvetica" charset="0"/>
                  <a:cs typeface="Helvetica" charset="0"/>
                </a:rPr>
                <a:t> </a:t>
              </a:r>
              <a:r>
                <a:rPr lang="en-US" altLang="zh-CN" sz="2400" i="1" dirty="0">
                  <a:ea typeface="Helvetica" charset="0"/>
                  <a:cs typeface="Helvetica" charset="0"/>
                </a:rPr>
                <a:t>labeled</a:t>
              </a:r>
              <a:r>
                <a:rPr lang="zh-CN" altLang="en-US" sz="2400" i="1" dirty="0">
                  <a:ea typeface="Helvetica" charset="0"/>
                  <a:cs typeface="Helvetica" charset="0"/>
                </a:rPr>
                <a:t> </a:t>
              </a:r>
              <a:r>
                <a:rPr lang="en-US" altLang="zh-CN" sz="2400" i="1" dirty="0">
                  <a:ea typeface="Helvetica" charset="0"/>
                  <a:cs typeface="Helvetica" charset="0"/>
                </a:rPr>
                <a:t>supervision</a:t>
              </a:r>
              <a:endParaRPr lang="en-US" sz="2400" i="1" dirty="0">
                <a:ea typeface="Helvetica" charset="0"/>
                <a:cs typeface="Helvetica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47BBA15-38C9-0747-A396-04E8ED690098}"/>
                </a:ext>
              </a:extLst>
            </p:cNvPr>
            <p:cNvSpPr/>
            <p:nvPr/>
          </p:nvSpPr>
          <p:spPr>
            <a:xfrm>
              <a:off x="8050688" y="5950518"/>
              <a:ext cx="300976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ea typeface="Helvetica" charset="0"/>
                  <a:cs typeface="Helvetica" charset="0"/>
                </a:rPr>
                <a:t>Fully</a:t>
              </a:r>
              <a:r>
                <a:rPr lang="zh-CN" altLang="en-US" sz="2400" i="1" dirty="0">
                  <a:ea typeface="Helvetica" charset="0"/>
                  <a:cs typeface="Helvetica" charset="0"/>
                </a:rPr>
                <a:t> </a:t>
              </a:r>
              <a:r>
                <a:rPr lang="en-US" altLang="zh-CN" sz="2400" i="1" dirty="0">
                  <a:ea typeface="Helvetica" charset="0"/>
                  <a:cs typeface="Helvetica" charset="0"/>
                </a:rPr>
                <a:t>labeled</a:t>
              </a:r>
              <a:r>
                <a:rPr lang="zh-CN" altLang="en-US" sz="2400" i="1" dirty="0">
                  <a:ea typeface="Helvetica" charset="0"/>
                  <a:cs typeface="Helvetica" charset="0"/>
                </a:rPr>
                <a:t> </a:t>
              </a:r>
              <a:r>
                <a:rPr lang="en-US" altLang="zh-CN" sz="2400" i="1" dirty="0">
                  <a:ea typeface="Helvetica" charset="0"/>
                  <a:cs typeface="Helvetica" charset="0"/>
                </a:rPr>
                <a:t>relations/taxonomies</a:t>
              </a:r>
              <a:endParaRPr lang="en-US" sz="2400" i="1" dirty="0">
                <a:ea typeface="Helvetica" charset="0"/>
                <a:cs typeface="Helvetica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D1E771B-B08D-9F4E-B5A1-9F24A2A332EC}"/>
              </a:ext>
            </a:extLst>
          </p:cNvPr>
          <p:cNvGrpSpPr/>
          <p:nvPr/>
        </p:nvGrpSpPr>
        <p:grpSpPr>
          <a:xfrm>
            <a:off x="2119757" y="1616531"/>
            <a:ext cx="4226642" cy="1667476"/>
            <a:chOff x="2119757" y="1616531"/>
            <a:chExt cx="4226642" cy="1667476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61555557-F5F2-7745-985D-C32B16E623F4}"/>
                </a:ext>
              </a:extLst>
            </p:cNvPr>
            <p:cNvSpPr/>
            <p:nvPr/>
          </p:nvSpPr>
          <p:spPr>
            <a:xfrm>
              <a:off x="2119757" y="2004221"/>
              <a:ext cx="3187891" cy="1279786"/>
            </a:xfrm>
            <a:prstGeom prst="roundRect">
              <a:avLst>
                <a:gd name="adj" fmla="val 9240"/>
              </a:avLst>
            </a:prstGeom>
            <a:noFill/>
            <a:ln w="508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86564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266A2D0-F93D-3244-95D9-13AB82AFADC8}"/>
                </a:ext>
              </a:extLst>
            </p:cNvPr>
            <p:cNvSpPr txBox="1"/>
            <p:nvPr/>
          </p:nvSpPr>
          <p:spPr>
            <a:xfrm>
              <a:off x="3358261" y="1616531"/>
              <a:ext cx="2988138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2607"/>
                  </a:solidFill>
                </a:rPr>
                <a:t>Focus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of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this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tutorial</a:t>
              </a:r>
              <a:endParaRPr lang="en-US" sz="2400" b="1" dirty="0">
                <a:solidFill>
                  <a:srgbClr val="FF2607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DBC3B2-13CA-054B-8970-73192E2D55B1}"/>
              </a:ext>
            </a:extLst>
          </p:cNvPr>
          <p:cNvGrpSpPr/>
          <p:nvPr/>
        </p:nvGrpSpPr>
        <p:grpSpPr>
          <a:xfrm>
            <a:off x="2242853" y="1857604"/>
            <a:ext cx="9247119" cy="4000138"/>
            <a:chOff x="2242853" y="1857604"/>
            <a:chExt cx="9247119" cy="400013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594636-CA98-CA4F-844D-C0AEB549107B}"/>
                </a:ext>
              </a:extLst>
            </p:cNvPr>
            <p:cNvSpPr/>
            <p:nvPr/>
          </p:nvSpPr>
          <p:spPr>
            <a:xfrm>
              <a:off x="2294390" y="3426887"/>
              <a:ext cx="3108928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err="1">
                  <a:solidFill>
                    <a:srgbClr val="002060"/>
                  </a:solidFill>
                </a:rPr>
                <a:t>Probase</a:t>
              </a:r>
              <a:r>
                <a:rPr lang="zh-CN" altLang="en-US" sz="2000" dirty="0">
                  <a:solidFill>
                    <a:srgbClr val="002060"/>
                  </a:solidFill>
                </a:rPr>
                <a:t> </a:t>
              </a:r>
              <a:r>
                <a:rPr lang="en-US" altLang="zh-CN" sz="2000" dirty="0">
                  <a:solidFill>
                    <a:srgbClr val="002060"/>
                  </a:solidFill>
                </a:rPr>
                <a:t>[Wu</a:t>
              </a:r>
              <a:r>
                <a:rPr lang="zh-CN" altLang="en-US" sz="2000" dirty="0">
                  <a:solidFill>
                    <a:srgbClr val="002060"/>
                  </a:solidFill>
                </a:rPr>
                <a:t> </a:t>
              </a:r>
              <a:r>
                <a:rPr lang="en-US" altLang="zh-CN" sz="2000" dirty="0">
                  <a:solidFill>
                    <a:srgbClr val="002060"/>
                  </a:solidFill>
                </a:rPr>
                <a:t>et</a:t>
              </a:r>
              <a:r>
                <a:rPr lang="zh-CN" altLang="en-US" sz="2000" dirty="0">
                  <a:solidFill>
                    <a:srgbClr val="002060"/>
                  </a:solidFill>
                </a:rPr>
                <a:t> </a:t>
              </a:r>
              <a:r>
                <a:rPr lang="en-US" altLang="zh-CN" sz="2000" dirty="0">
                  <a:solidFill>
                    <a:srgbClr val="002060"/>
                  </a:solidFill>
                </a:rPr>
                <a:t>al.’12]</a:t>
              </a:r>
              <a:endParaRPr lang="zh-CN" altLang="en-US" sz="2000" dirty="0">
                <a:solidFill>
                  <a:srgbClr val="002060"/>
                </a:solidFill>
              </a:endParaRPr>
            </a:p>
            <a:p>
              <a:r>
                <a:rPr lang="en-US" altLang="zh-CN" sz="2000" dirty="0" err="1">
                  <a:solidFill>
                    <a:srgbClr val="002060"/>
                  </a:solidFill>
                </a:rPr>
                <a:t>OntoLearn</a:t>
              </a:r>
              <a:r>
                <a:rPr lang="zh-CN" altLang="en-US" sz="2000" dirty="0">
                  <a:solidFill>
                    <a:srgbClr val="002060"/>
                  </a:solidFill>
                </a:rPr>
                <a:t> </a:t>
              </a:r>
              <a:r>
                <a:rPr lang="en-US" altLang="zh-CN" sz="2000" dirty="0">
                  <a:solidFill>
                    <a:srgbClr val="002060"/>
                  </a:solidFill>
                </a:rPr>
                <a:t>[</a:t>
              </a:r>
              <a:r>
                <a:rPr lang="en-US" altLang="zh-CN" sz="2000" dirty="0" err="1">
                  <a:solidFill>
                    <a:srgbClr val="002060"/>
                  </a:solidFill>
                </a:rPr>
                <a:t>Velardi</a:t>
              </a:r>
              <a:r>
                <a:rPr lang="zh-CN" altLang="en-US" sz="2000" dirty="0">
                  <a:solidFill>
                    <a:srgbClr val="002060"/>
                  </a:solidFill>
                </a:rPr>
                <a:t> </a:t>
              </a:r>
              <a:r>
                <a:rPr lang="en-US" altLang="zh-CN" sz="2000" dirty="0">
                  <a:solidFill>
                    <a:srgbClr val="002060"/>
                  </a:solidFill>
                </a:rPr>
                <a:t>et</a:t>
              </a:r>
              <a:r>
                <a:rPr lang="zh-CN" altLang="en-US" sz="2000" dirty="0">
                  <a:solidFill>
                    <a:srgbClr val="002060"/>
                  </a:solidFill>
                </a:rPr>
                <a:t> </a:t>
              </a:r>
              <a:r>
                <a:rPr lang="en-US" altLang="zh-CN" sz="2000" dirty="0">
                  <a:solidFill>
                    <a:srgbClr val="002060"/>
                  </a:solidFill>
                </a:rPr>
                <a:t>al.’13]</a:t>
              </a:r>
              <a:endParaRPr lang="zh-CN" altLang="en-US" sz="2000" dirty="0">
                <a:solidFill>
                  <a:srgbClr val="002060"/>
                </a:solidFill>
              </a:endParaRPr>
            </a:p>
            <a:p>
              <a:r>
                <a:rPr lang="en-US" altLang="zh-CN" sz="2000" dirty="0" err="1">
                  <a:solidFill>
                    <a:srgbClr val="002060"/>
                  </a:solidFill>
                </a:rPr>
                <a:t>WiBi</a:t>
              </a:r>
              <a:r>
                <a:rPr lang="en-US" altLang="zh-CN" sz="2000" dirty="0">
                  <a:solidFill>
                    <a:srgbClr val="002060"/>
                  </a:solidFill>
                </a:rPr>
                <a:t> [</a:t>
              </a:r>
              <a:r>
                <a:rPr lang="en-US" altLang="zh-CN" sz="2000" dirty="0" err="1">
                  <a:solidFill>
                    <a:srgbClr val="002060"/>
                  </a:solidFill>
                </a:rPr>
                <a:t>Flati</a:t>
              </a:r>
              <a:r>
                <a:rPr lang="zh-CN" altLang="en-US" sz="2000" dirty="0">
                  <a:solidFill>
                    <a:srgbClr val="002060"/>
                  </a:solidFill>
                </a:rPr>
                <a:t> </a:t>
              </a:r>
              <a:r>
                <a:rPr lang="en-US" altLang="zh-CN" sz="2000" dirty="0">
                  <a:solidFill>
                    <a:srgbClr val="002060"/>
                  </a:solidFill>
                </a:rPr>
                <a:t>et</a:t>
              </a:r>
              <a:r>
                <a:rPr lang="zh-CN" altLang="en-US" sz="2000" dirty="0">
                  <a:solidFill>
                    <a:srgbClr val="002060"/>
                  </a:solidFill>
                </a:rPr>
                <a:t> </a:t>
              </a:r>
              <a:r>
                <a:rPr lang="en-US" altLang="zh-CN" sz="2000" dirty="0">
                  <a:solidFill>
                    <a:srgbClr val="002060"/>
                  </a:solidFill>
                </a:rPr>
                <a:t>al.’14]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41E5DBD-2990-614C-B5AB-1AAD47D8D074}"/>
                </a:ext>
              </a:extLst>
            </p:cNvPr>
            <p:cNvGrpSpPr/>
            <p:nvPr/>
          </p:nvGrpSpPr>
          <p:grpSpPr>
            <a:xfrm>
              <a:off x="2242853" y="1857604"/>
              <a:ext cx="9247119" cy="4000138"/>
              <a:chOff x="2242853" y="1857604"/>
              <a:chExt cx="9247119" cy="400013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864B480-573A-334E-B46C-D63D66573432}"/>
                  </a:ext>
                </a:extLst>
              </p:cNvPr>
              <p:cNvSpPr/>
              <p:nvPr/>
            </p:nvSpPr>
            <p:spPr>
              <a:xfrm>
                <a:off x="2294390" y="4749304"/>
                <a:ext cx="2922338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Hearst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Pattern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[Hearst’92]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DIVE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[Chang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al.’18]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U-TEAL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[Wang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al.’19]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838B8BE-00F1-6F41-94BE-14D356FC4E02}"/>
                  </a:ext>
                </a:extLst>
              </p:cNvPr>
              <p:cNvSpPr/>
              <p:nvPr/>
            </p:nvSpPr>
            <p:spPr>
              <a:xfrm>
                <a:off x="2294390" y="2003580"/>
                <a:ext cx="2754793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 err="1">
                    <a:solidFill>
                      <a:srgbClr val="002060"/>
                    </a:solidFill>
                  </a:rPr>
                  <a:t>hLDA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002060"/>
                    </a:solidFill>
                  </a:rPr>
                  <a:t>Blei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al.’03]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CATHY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[Wang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al.’13a]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000" dirty="0" err="1">
                    <a:solidFill>
                      <a:srgbClr val="002060"/>
                    </a:solidFill>
                  </a:rPr>
                  <a:t>TaxoGen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[Chao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al.’18]</a:t>
                </a:r>
              </a:p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NetTaxo [Shang et al.’20]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FCF7EC8-9EE2-1644-A52C-656959247010}"/>
                  </a:ext>
                </a:extLst>
              </p:cNvPr>
              <p:cNvSpPr/>
              <p:nvPr/>
            </p:nvSpPr>
            <p:spPr>
              <a:xfrm>
                <a:off x="8423812" y="3413532"/>
                <a:ext cx="2727926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STI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[Snow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al.’06]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SL-MST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[Bansal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al.’14]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000" dirty="0" err="1">
                    <a:solidFill>
                      <a:srgbClr val="002060"/>
                    </a:solidFill>
                  </a:rPr>
                  <a:t>TaxoRL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 [Mao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al.’18]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1C059699-BD38-9442-8A63-D94844C55E9C}"/>
                  </a:ext>
                </a:extLst>
              </p:cNvPr>
              <p:cNvCxnSpPr/>
              <p:nvPr/>
            </p:nvCxnSpPr>
            <p:spPr>
              <a:xfrm flipV="1">
                <a:off x="5404087" y="1857604"/>
                <a:ext cx="0" cy="3967037"/>
              </a:xfrm>
              <a:prstGeom prst="straightConnector1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  <a:prstDash val="sysDas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52611739-ECB5-574D-AC1B-3F7C230F251C}"/>
                  </a:ext>
                </a:extLst>
              </p:cNvPr>
              <p:cNvCxnSpPr/>
              <p:nvPr/>
            </p:nvCxnSpPr>
            <p:spPr>
              <a:xfrm flipV="1">
                <a:off x="8287133" y="1890705"/>
                <a:ext cx="0" cy="3967037"/>
              </a:xfrm>
              <a:prstGeom prst="straightConnector1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  <a:prstDash val="sysDas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9225EE0-AC57-3F46-980C-0A1E1945B30E}"/>
                  </a:ext>
                </a:extLst>
              </p:cNvPr>
              <p:cNvSpPr/>
              <p:nvPr/>
            </p:nvSpPr>
            <p:spPr>
              <a:xfrm>
                <a:off x="8423812" y="4900712"/>
                <a:ext cx="306616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Piecewise-LP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[Fu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al.’14]</a:t>
                </a:r>
              </a:p>
              <a:p>
                <a:r>
                  <a:rPr lang="en-US" altLang="zh-CN" sz="2000" dirty="0" err="1">
                    <a:solidFill>
                      <a:srgbClr val="002060"/>
                    </a:solidFill>
                  </a:rPr>
                  <a:t>HypeNET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002060"/>
                    </a:solidFill>
                  </a:rPr>
                  <a:t>Shwartz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al.’16]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3494614-0A8C-A845-908D-81FD22734979}"/>
                  </a:ext>
                </a:extLst>
              </p:cNvPr>
              <p:cNvSpPr/>
              <p:nvPr/>
            </p:nvSpPr>
            <p:spPr>
              <a:xfrm>
                <a:off x="8429236" y="2294180"/>
                <a:ext cx="274036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HSLDA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002060"/>
                    </a:solidFill>
                  </a:rPr>
                  <a:t>Perotte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al.’11]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DEA95289-6F00-A346-93F1-BCD6887C9586}"/>
                  </a:ext>
                </a:extLst>
              </p:cNvPr>
              <p:cNvSpPr/>
              <p:nvPr/>
            </p:nvSpPr>
            <p:spPr>
              <a:xfrm>
                <a:off x="5459869" y="4903192"/>
                <a:ext cx="2690586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>
                    <a:solidFill>
                      <a:srgbClr val="002060"/>
                    </a:solidFill>
                  </a:rPr>
                  <a:t>SOL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002060"/>
                    </a:solidFill>
                  </a:rPr>
                  <a:t>Nakashole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al.’12]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000" dirty="0" err="1">
                    <a:solidFill>
                      <a:srgbClr val="002060"/>
                    </a:solidFill>
                  </a:rPr>
                  <a:t>MetaPAD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[Jiang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al.’17]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F8EA090-9153-214A-8ED8-64F2AE03A721}"/>
                  </a:ext>
                </a:extLst>
              </p:cNvPr>
              <p:cNvSpPr/>
              <p:nvPr/>
            </p:nvSpPr>
            <p:spPr>
              <a:xfrm>
                <a:off x="5540766" y="2098387"/>
                <a:ext cx="256557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SSHLDA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[Mao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al.’12]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  <a:p>
                <a:r>
                  <a:rPr lang="en-US" altLang="zh-CN" sz="2000" dirty="0">
                    <a:solidFill>
                      <a:srgbClr val="002060"/>
                    </a:solidFill>
                  </a:rPr>
                  <a:t>HDM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[Wang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et</a:t>
                </a:r>
                <a:r>
                  <a:rPr lang="zh-CN" altLang="en-US" sz="2000" dirty="0">
                    <a:solidFill>
                      <a:srgbClr val="002060"/>
                    </a:solidFill>
                  </a:rPr>
                  <a:t> </a:t>
                </a:r>
                <a:r>
                  <a:rPr lang="en-US" altLang="zh-CN" sz="2000" dirty="0">
                    <a:solidFill>
                      <a:srgbClr val="002060"/>
                    </a:solidFill>
                  </a:rPr>
                  <a:t>al.’14]</a:t>
                </a:r>
                <a:endParaRPr lang="zh-CN" altLang="en-US" sz="2000" dirty="0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2BCE8CA6-4FD2-1E48-8B83-5FE78CCE4CEF}"/>
                  </a:ext>
                </a:extLst>
              </p:cNvPr>
              <p:cNvCxnSpPr/>
              <p:nvPr/>
            </p:nvCxnSpPr>
            <p:spPr>
              <a:xfrm flipH="1">
                <a:off x="2294391" y="3260064"/>
                <a:ext cx="8782245" cy="1"/>
              </a:xfrm>
              <a:prstGeom prst="straightConnector1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  <a:prstDash val="sysDas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8E7C516-EEF0-9D4B-8706-DBC2D4111AEB}"/>
                  </a:ext>
                </a:extLst>
              </p:cNvPr>
              <p:cNvCxnSpPr/>
              <p:nvPr/>
            </p:nvCxnSpPr>
            <p:spPr>
              <a:xfrm flipH="1">
                <a:off x="2242853" y="4627795"/>
                <a:ext cx="8782245" cy="1"/>
              </a:xfrm>
              <a:prstGeom prst="straightConnector1">
                <a:avLst/>
              </a:prstGeom>
              <a:ln w="6350">
                <a:solidFill>
                  <a:schemeClr val="tx1">
                    <a:alpha val="50000"/>
                  </a:schemeClr>
                </a:solidFill>
                <a:prstDash val="sysDash"/>
                <a:tailEnd type="non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6C21868-AC55-F840-A901-037100DB9EFD}"/>
                </a:ext>
              </a:extLst>
            </p:cNvPr>
            <p:cNvSpPr/>
            <p:nvPr/>
          </p:nvSpPr>
          <p:spPr>
            <a:xfrm>
              <a:off x="5500525" y="3719807"/>
              <a:ext cx="264450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err="1">
                  <a:solidFill>
                    <a:srgbClr val="002060"/>
                  </a:solidFill>
                </a:rPr>
                <a:t>HiExpan</a:t>
              </a:r>
              <a:r>
                <a:rPr lang="zh-CN" altLang="en-US" sz="2000" dirty="0">
                  <a:solidFill>
                    <a:srgbClr val="002060"/>
                  </a:solidFill>
                </a:rPr>
                <a:t> </a:t>
              </a:r>
              <a:r>
                <a:rPr lang="en-US" altLang="zh-CN" sz="2000" dirty="0">
                  <a:solidFill>
                    <a:srgbClr val="002060"/>
                  </a:solidFill>
                </a:rPr>
                <a:t>[Shen</a:t>
              </a:r>
              <a:r>
                <a:rPr lang="zh-CN" altLang="en-US" sz="2000" dirty="0">
                  <a:solidFill>
                    <a:srgbClr val="002060"/>
                  </a:solidFill>
                </a:rPr>
                <a:t> </a:t>
              </a:r>
              <a:r>
                <a:rPr lang="en-US" altLang="zh-CN" sz="2000" dirty="0">
                  <a:solidFill>
                    <a:srgbClr val="002060"/>
                  </a:solidFill>
                </a:rPr>
                <a:t>et</a:t>
              </a:r>
              <a:r>
                <a:rPr lang="zh-CN" altLang="en-US" sz="2000" dirty="0">
                  <a:solidFill>
                    <a:srgbClr val="002060"/>
                  </a:solidFill>
                </a:rPr>
                <a:t> </a:t>
              </a:r>
              <a:r>
                <a:rPr lang="en-US" altLang="zh-CN" sz="2000" dirty="0">
                  <a:solidFill>
                    <a:srgbClr val="002060"/>
                  </a:solidFill>
                </a:rPr>
                <a:t>al.’18]</a:t>
              </a:r>
              <a:endParaRPr lang="zh-CN" altLang="en-US" sz="2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5564C81-7D0A-5B49-AF72-945E9C19B318}"/>
              </a:ext>
            </a:extLst>
          </p:cNvPr>
          <p:cNvSpPr txBox="1"/>
          <p:nvPr/>
        </p:nvSpPr>
        <p:spPr>
          <a:xfrm>
            <a:off x="6636589" y="1362203"/>
            <a:ext cx="5555411" cy="830997"/>
          </a:xfrm>
          <a:prstGeom prst="rect">
            <a:avLst/>
          </a:prstGeom>
          <a:noFill/>
          <a:ln>
            <a:noFill/>
          </a:ln>
        </p:spPr>
        <p:txBody>
          <a:bodyPr wrap="square" tIns="0" bIns="0" rtlCol="0">
            <a:spAutoFit/>
          </a:bodyPr>
          <a:lstStyle/>
          <a:p>
            <a:pPr algn="ctr"/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more</a:t>
            </a:r>
            <a:r>
              <a:rPr lang="zh-CN" altLang="en-US" sz="1800" dirty="0"/>
              <a:t> </a:t>
            </a:r>
            <a:r>
              <a:rPr lang="en-US" altLang="zh-CN" sz="1800" dirty="0"/>
              <a:t>comprehensive</a:t>
            </a:r>
            <a:r>
              <a:rPr lang="zh-CN" altLang="en-US" sz="1800" dirty="0"/>
              <a:t> </a:t>
            </a:r>
            <a:r>
              <a:rPr lang="en-US" altLang="zh-CN" sz="1800" dirty="0"/>
              <a:t>landscape</a:t>
            </a:r>
            <a:r>
              <a:rPr lang="zh-CN" altLang="en-US" sz="1800" dirty="0"/>
              <a:t> </a:t>
            </a:r>
            <a:r>
              <a:rPr lang="en-US" altLang="zh-CN" sz="1800" dirty="0"/>
              <a:t>see:</a:t>
            </a:r>
            <a:r>
              <a:rPr lang="zh-CN" altLang="en-US" sz="1800" dirty="0"/>
              <a:t> </a:t>
            </a:r>
            <a:r>
              <a:rPr lang="en-US" sz="1800" dirty="0">
                <a:hlinkClick r:id="rId3"/>
              </a:rPr>
              <a:t>https://github.com/mickeystroller/awesome-taxonomy</a:t>
            </a:r>
            <a:endParaRPr lang="en-US" sz="1800" dirty="0"/>
          </a:p>
          <a:p>
            <a:pPr algn="ctr"/>
            <a:r>
              <a:rPr lang="zh-CN" altLang="en-US" sz="1800" dirty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216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Constructed</a:t>
            </a:r>
            <a:r>
              <a:rPr lang="en-US" dirty="0"/>
              <a:t> </a:t>
            </a:r>
            <a:r>
              <a:rPr lang="en-US" b="1" dirty="0"/>
              <a:t>Topic Taxonomy: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549133" y="1488125"/>
            <a:ext cx="415687" cy="37737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*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8229266" y="2197963"/>
            <a:ext cx="3187070" cy="142016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natural language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machine translation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statistical machine translation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question answering</a:t>
            </a:r>
          </a:p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9659" y="2198971"/>
            <a:ext cx="2501984" cy="142016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feature selection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reinforcement learning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active learning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model selection</a:t>
            </a:r>
          </a:p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90423" y="2197963"/>
            <a:ext cx="2735662" cy="142016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mining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knowledge discovery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social network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recommender systems</a:t>
            </a:r>
          </a:p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8517" y="2198971"/>
            <a:ext cx="2267581" cy="142016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computer vision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optical flow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object recognition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face recognition</a:t>
            </a:r>
          </a:p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2" name="Elbow Connector 11"/>
          <p:cNvCxnSpPr>
            <a:stCxn id="6" idx="2"/>
            <a:endCxn id="10" idx="0"/>
          </p:cNvCxnSpPr>
          <p:nvPr/>
        </p:nvCxnSpPr>
        <p:spPr>
          <a:xfrm rot="16200000" flipH="1">
            <a:off x="6591381" y="2031090"/>
            <a:ext cx="332468" cy="1277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3"/>
            <a:endCxn id="7" idx="0"/>
          </p:cNvCxnSpPr>
          <p:nvPr/>
        </p:nvCxnSpPr>
        <p:spPr>
          <a:xfrm>
            <a:off x="6964820" y="1676810"/>
            <a:ext cx="2857981" cy="521153"/>
          </a:xfrm>
          <a:prstGeom prst="bentConnector2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1"/>
            <a:endCxn id="8" idx="0"/>
          </p:cNvCxnSpPr>
          <p:nvPr/>
        </p:nvCxnSpPr>
        <p:spPr>
          <a:xfrm rot="10800000" flipV="1">
            <a:off x="4000651" y="1676809"/>
            <a:ext cx="2548482" cy="522161"/>
          </a:xfrm>
          <a:prstGeom prst="bentConnector2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1"/>
            <a:endCxn id="11" idx="0"/>
          </p:cNvCxnSpPr>
          <p:nvPr/>
        </p:nvCxnSpPr>
        <p:spPr>
          <a:xfrm rot="10800000" flipV="1">
            <a:off x="1462309" y="1676809"/>
            <a:ext cx="5086825" cy="522161"/>
          </a:xfrm>
          <a:prstGeom prst="bentConnector2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533189" y="2198971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3" name="Elbow Connector 22"/>
          <p:cNvCxnSpPr>
            <a:stCxn id="6" idx="3"/>
            <a:endCxn id="21" idx="0"/>
          </p:cNvCxnSpPr>
          <p:nvPr/>
        </p:nvCxnSpPr>
        <p:spPr>
          <a:xfrm>
            <a:off x="6964820" y="1676810"/>
            <a:ext cx="4776118" cy="522161"/>
          </a:xfrm>
          <a:prstGeom prst="bentConnector2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33838" y="4621666"/>
            <a:ext cx="2311508" cy="142341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link prediction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community detection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graph clustering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large graphs</a:t>
            </a:r>
          </a:p>
          <a:p>
            <a:pPr algn="ctr"/>
            <a:r>
              <a:rPr lang="is-IS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961748" y="4615853"/>
            <a:ext cx="2436772" cy="142341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social media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social networks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social network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online social networks</a:t>
            </a:r>
          </a:p>
          <a:p>
            <a:pPr algn="ctr"/>
            <a:r>
              <a:rPr lang="is-IS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844016" y="4621666"/>
            <a:ext cx="2554192" cy="142341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association rules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association rule mining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frequent patterns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sequential patterns</a:t>
            </a:r>
          </a:p>
          <a:p>
            <a:pPr algn="ctr"/>
            <a:r>
              <a:rPr lang="is-IS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96656" y="4615853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3" name="Elbow Connector 32"/>
          <p:cNvCxnSpPr>
            <a:stCxn id="10" idx="2"/>
            <a:endCxn id="29" idx="0"/>
          </p:cNvCxnSpPr>
          <p:nvPr/>
        </p:nvCxnSpPr>
        <p:spPr>
          <a:xfrm rot="5400000">
            <a:off x="4437912" y="2301324"/>
            <a:ext cx="1003542" cy="3637142"/>
          </a:xfrm>
          <a:prstGeom prst="bentConnector3">
            <a:avLst>
              <a:gd name="adj1" fmla="val 80372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0" idx="2"/>
            <a:endCxn id="27" idx="0"/>
          </p:cNvCxnSpPr>
          <p:nvPr/>
        </p:nvCxnSpPr>
        <p:spPr>
          <a:xfrm rot="5400000">
            <a:off x="5722152" y="3585564"/>
            <a:ext cx="1003542" cy="1068662"/>
          </a:xfrm>
          <a:prstGeom prst="bentConnector3">
            <a:avLst>
              <a:gd name="adj1" fmla="val 80372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10" idx="2"/>
            <a:endCxn id="28" idx="0"/>
          </p:cNvCxnSpPr>
          <p:nvPr/>
        </p:nvCxnSpPr>
        <p:spPr>
          <a:xfrm rot="16200000" flipH="1">
            <a:off x="6970330" y="3406048"/>
            <a:ext cx="997729" cy="1421880"/>
          </a:xfrm>
          <a:prstGeom prst="bentConnector3">
            <a:avLst>
              <a:gd name="adj1" fmla="val 80549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0" idx="2"/>
            <a:endCxn id="32" idx="0"/>
          </p:cNvCxnSpPr>
          <p:nvPr/>
        </p:nvCxnSpPr>
        <p:spPr>
          <a:xfrm rot="16200000" flipH="1">
            <a:off x="7832465" y="2543912"/>
            <a:ext cx="997729" cy="3146151"/>
          </a:xfrm>
          <a:prstGeom prst="bentConnector3">
            <a:avLst>
              <a:gd name="adj1" fmla="val 80549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43981" y="3957028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94253" y="3957028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450626" y="3957028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009760" y="3957028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3" name="Elbow Connector 82"/>
          <p:cNvCxnSpPr>
            <a:stCxn id="11" idx="2"/>
            <a:endCxn id="54" idx="0"/>
          </p:cNvCxnSpPr>
          <p:nvPr/>
        </p:nvCxnSpPr>
        <p:spPr>
          <a:xfrm rot="5400000">
            <a:off x="838071" y="3332791"/>
            <a:ext cx="337896" cy="91057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Elbow Connector 85"/>
          <p:cNvCxnSpPr>
            <a:stCxn id="11" idx="2"/>
            <a:endCxn id="80" idx="0"/>
          </p:cNvCxnSpPr>
          <p:nvPr/>
        </p:nvCxnSpPr>
        <p:spPr>
          <a:xfrm rot="5400000">
            <a:off x="1113207" y="3607927"/>
            <a:ext cx="337896" cy="3603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11" idx="2"/>
            <a:endCxn id="81" idx="0"/>
          </p:cNvCxnSpPr>
          <p:nvPr/>
        </p:nvCxnSpPr>
        <p:spPr>
          <a:xfrm rot="16200000" flipH="1">
            <a:off x="1391393" y="3690046"/>
            <a:ext cx="337896" cy="196067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11" idx="2"/>
            <a:endCxn id="82" idx="0"/>
          </p:cNvCxnSpPr>
          <p:nvPr/>
        </p:nvCxnSpPr>
        <p:spPr>
          <a:xfrm rot="16200000" flipH="1">
            <a:off x="1670960" y="3410479"/>
            <a:ext cx="337896" cy="755201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874788" y="3949289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425060" y="3949289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981433" y="3949289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540567" y="3949289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03" name="Elbow Connector 102"/>
          <p:cNvCxnSpPr/>
          <p:nvPr/>
        </p:nvCxnSpPr>
        <p:spPr>
          <a:xfrm rot="5400000">
            <a:off x="3368878" y="3325052"/>
            <a:ext cx="337896" cy="91057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Elbow Connector 103"/>
          <p:cNvCxnSpPr/>
          <p:nvPr/>
        </p:nvCxnSpPr>
        <p:spPr>
          <a:xfrm rot="5400000">
            <a:off x="3644014" y="3600188"/>
            <a:ext cx="337896" cy="3603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Elbow Connector 104"/>
          <p:cNvCxnSpPr/>
          <p:nvPr/>
        </p:nvCxnSpPr>
        <p:spPr>
          <a:xfrm rot="16200000" flipH="1">
            <a:off x="3922200" y="3682307"/>
            <a:ext cx="337896" cy="196067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Elbow Connector 105"/>
          <p:cNvCxnSpPr/>
          <p:nvPr/>
        </p:nvCxnSpPr>
        <p:spPr>
          <a:xfrm rot="16200000" flipH="1">
            <a:off x="4201767" y="3402740"/>
            <a:ext cx="337896" cy="755201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705314" y="3949031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255586" y="3949031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811959" y="3949031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0371093" y="3949031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11" name="Elbow Connector 110"/>
          <p:cNvCxnSpPr/>
          <p:nvPr/>
        </p:nvCxnSpPr>
        <p:spPr>
          <a:xfrm rot="5400000">
            <a:off x="9199404" y="3324794"/>
            <a:ext cx="337896" cy="91057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Elbow Connector 111"/>
          <p:cNvCxnSpPr/>
          <p:nvPr/>
        </p:nvCxnSpPr>
        <p:spPr>
          <a:xfrm rot="5400000">
            <a:off x="9474540" y="3599930"/>
            <a:ext cx="337896" cy="3603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Elbow Connector 112"/>
          <p:cNvCxnSpPr/>
          <p:nvPr/>
        </p:nvCxnSpPr>
        <p:spPr>
          <a:xfrm rot="16200000" flipH="1">
            <a:off x="9752726" y="3682049"/>
            <a:ext cx="337896" cy="196067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Elbow Connector 113"/>
          <p:cNvCxnSpPr/>
          <p:nvPr/>
        </p:nvCxnSpPr>
        <p:spPr>
          <a:xfrm rot="16200000" flipH="1">
            <a:off x="10032293" y="3402482"/>
            <a:ext cx="337896" cy="755201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998127" y="6389757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548399" y="6389757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104772" y="6389757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63906" y="6389757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19" name="Elbow Connector 118"/>
          <p:cNvCxnSpPr/>
          <p:nvPr/>
        </p:nvCxnSpPr>
        <p:spPr>
          <a:xfrm rot="5400000">
            <a:off x="2492217" y="5765520"/>
            <a:ext cx="337896" cy="91057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/>
          <p:cNvCxnSpPr/>
          <p:nvPr/>
        </p:nvCxnSpPr>
        <p:spPr>
          <a:xfrm rot="5400000">
            <a:off x="2767353" y="6040656"/>
            <a:ext cx="337896" cy="3603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Elbow Connector 120"/>
          <p:cNvCxnSpPr/>
          <p:nvPr/>
        </p:nvCxnSpPr>
        <p:spPr>
          <a:xfrm rot="16200000" flipH="1">
            <a:off x="3045539" y="6122775"/>
            <a:ext cx="337896" cy="196067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Elbow Connector 121"/>
          <p:cNvCxnSpPr/>
          <p:nvPr/>
        </p:nvCxnSpPr>
        <p:spPr>
          <a:xfrm rot="16200000" flipH="1">
            <a:off x="3325106" y="5843208"/>
            <a:ext cx="337896" cy="755201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4565255" y="6384609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115527" y="6384609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5671900" y="6384609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231034" y="6384609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27" name="Elbow Connector 126"/>
          <p:cNvCxnSpPr/>
          <p:nvPr/>
        </p:nvCxnSpPr>
        <p:spPr>
          <a:xfrm rot="5400000">
            <a:off x="5059345" y="5760372"/>
            <a:ext cx="337896" cy="91057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Elbow Connector 127"/>
          <p:cNvCxnSpPr/>
          <p:nvPr/>
        </p:nvCxnSpPr>
        <p:spPr>
          <a:xfrm rot="5400000">
            <a:off x="5334481" y="6035508"/>
            <a:ext cx="337896" cy="3603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Elbow Connector 128"/>
          <p:cNvCxnSpPr/>
          <p:nvPr/>
        </p:nvCxnSpPr>
        <p:spPr>
          <a:xfrm rot="16200000" flipH="1">
            <a:off x="5612667" y="6117627"/>
            <a:ext cx="337896" cy="196067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Elbow Connector 129"/>
          <p:cNvCxnSpPr/>
          <p:nvPr/>
        </p:nvCxnSpPr>
        <p:spPr>
          <a:xfrm rot="16200000" flipH="1">
            <a:off x="5892234" y="5838060"/>
            <a:ext cx="337896" cy="755201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062219" y="6373857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612491" y="6373857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8168864" y="6373857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727998" y="6373857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35" name="Elbow Connector 134"/>
          <p:cNvCxnSpPr/>
          <p:nvPr/>
        </p:nvCxnSpPr>
        <p:spPr>
          <a:xfrm rot="5400000">
            <a:off x="7556309" y="5749620"/>
            <a:ext cx="337896" cy="910578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Elbow Connector 135"/>
          <p:cNvCxnSpPr/>
          <p:nvPr/>
        </p:nvCxnSpPr>
        <p:spPr>
          <a:xfrm rot="5400000">
            <a:off x="7831445" y="6024756"/>
            <a:ext cx="337896" cy="360306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Elbow Connector 136"/>
          <p:cNvCxnSpPr/>
          <p:nvPr/>
        </p:nvCxnSpPr>
        <p:spPr>
          <a:xfrm rot="16200000" flipH="1">
            <a:off x="8109631" y="6106875"/>
            <a:ext cx="337896" cy="196067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Elbow Connector 137"/>
          <p:cNvCxnSpPr/>
          <p:nvPr/>
        </p:nvCxnSpPr>
        <p:spPr>
          <a:xfrm rot="16200000" flipH="1">
            <a:off x="8389198" y="5827308"/>
            <a:ext cx="337896" cy="755201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328517" y="2205702"/>
            <a:ext cx="2267581" cy="141986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Topic: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Computer Vision</a:t>
            </a:r>
          </a:p>
        </p:txBody>
      </p:sp>
      <p:sp>
        <p:nvSpPr>
          <p:cNvPr id="167" name="Rectangle 166"/>
          <p:cNvSpPr/>
          <p:nvPr/>
        </p:nvSpPr>
        <p:spPr>
          <a:xfrm>
            <a:off x="2749659" y="2205701"/>
            <a:ext cx="2501984" cy="141242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Topic: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Machine Learning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5392623" y="2205702"/>
            <a:ext cx="2733462" cy="1398906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Topic: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Data Mining</a:t>
            </a:r>
          </a:p>
        </p:txBody>
      </p:sp>
      <p:sp>
        <p:nvSpPr>
          <p:cNvPr id="169" name="Rectangle 168"/>
          <p:cNvSpPr/>
          <p:nvPr/>
        </p:nvSpPr>
        <p:spPr>
          <a:xfrm>
            <a:off x="8234816" y="2205701"/>
            <a:ext cx="3181520" cy="1405431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Topic: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Natural Language Processing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1851285" y="4628104"/>
            <a:ext cx="2545645" cy="139919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Topic: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Frequent Pattern and Association Rule Mining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4546185" y="4628104"/>
            <a:ext cx="2299161" cy="139919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Topic: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Graph Mining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6968955" y="4627958"/>
            <a:ext cx="2429565" cy="1399199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Topic: </a:t>
            </a:r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Social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97307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49" grpId="1" animBg="1"/>
      <p:bldP spid="167" grpId="0" animBg="1"/>
      <p:bldP spid="167" grpId="1" animBg="1"/>
      <p:bldP spid="168" grpId="0" animBg="1"/>
      <p:bldP spid="168" grpId="1" animBg="1"/>
      <p:bldP spid="169" grpId="0" animBg="1"/>
      <p:bldP spid="169" grpId="1" animBg="1"/>
      <p:bldP spid="170" grpId="0" animBg="1"/>
      <p:bldP spid="170" grpId="1" animBg="1"/>
      <p:bldP spid="171" grpId="0" animBg="1"/>
      <p:bldP spid="171" grpId="1" animBg="1"/>
      <p:bldP spid="172" grpId="0" animBg="1"/>
      <p:bldP spid="17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90499" y="1487743"/>
            <a:ext cx="11811000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Why</a:t>
            </a:r>
            <a:r>
              <a:rPr lang="en-US" dirty="0"/>
              <a:t> Topic Taxonomy?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40423" y="2493583"/>
            <a:ext cx="6311153" cy="3109293"/>
          </a:xfrm>
          <a:prstGeom prst="rect">
            <a:avLst/>
          </a:prstGeom>
          <a:solidFill>
            <a:schemeClr val="bg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79" tIns="34289" rIns="68579" bIns="3428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Structures networks in a hierarchical way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Provides a holistic view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Enables efficient drill-downs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Summarizes knowledge &amp; insights</a:t>
            </a:r>
          </a:p>
          <a:p>
            <a:pPr>
              <a:lnSpc>
                <a:spcPct val="150000"/>
              </a:lnSpc>
            </a:pPr>
            <a:r>
              <a:rPr lang="is-IS" dirty="0">
                <a:latin typeface="Helvetica" charset="0"/>
                <a:ea typeface="Helvetica" charset="0"/>
                <a:cs typeface="Helvetica" charset="0"/>
              </a:rPr>
              <a:t>……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824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Topic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13</a:t>
            </a:fld>
            <a:endParaRPr lang="en-US"/>
          </a:p>
        </p:txBody>
      </p:sp>
      <p:sp>
        <p:nvSpPr>
          <p:cNvPr id="66" name="Shape 82"/>
          <p:cNvSpPr txBox="1">
            <a:spLocks/>
          </p:cNvSpPr>
          <p:nvPr/>
        </p:nvSpPr>
        <p:spPr>
          <a:xfrm>
            <a:off x="838199" y="1610658"/>
            <a:ext cx="10515600" cy="177180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(i.e.,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topic)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concept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organize</a:t>
            </a:r>
            <a:r>
              <a:rPr lang="zh-CN" altLang="en-US" dirty="0"/>
              <a:t> </a:t>
            </a:r>
            <a:r>
              <a:rPr lang="en-US" altLang="zh-CN" dirty="0"/>
              <a:t>topics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endParaRPr lang="zh-CN" altLang="en-US" dirty="0"/>
          </a:p>
          <a:p>
            <a:r>
              <a:rPr lang="en-US" altLang="zh-CN" dirty="0"/>
              <a:t>Pose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assumptions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endParaRPr lang="zh-CN" altLang="en-US" dirty="0"/>
          </a:p>
          <a:p>
            <a:pPr lvl="1"/>
            <a:r>
              <a:rPr lang="en-US" altLang="zh-CN" dirty="0"/>
              <a:t>Nested</a:t>
            </a:r>
            <a:r>
              <a:rPr lang="zh-CN" altLang="en-US" dirty="0"/>
              <a:t> </a:t>
            </a:r>
            <a:r>
              <a:rPr lang="en-US" altLang="zh-CN" dirty="0"/>
              <a:t>Chinese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Process:</a:t>
            </a:r>
            <a:endParaRPr lang="zh-CN" altLang="en-US" dirty="0"/>
          </a:p>
          <a:p>
            <a:pPr lvl="2"/>
            <a:r>
              <a:rPr lang="en-US" altLang="zh-CN" dirty="0" err="1"/>
              <a:t>hLDA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altLang="zh-CN" dirty="0" err="1"/>
              <a:t>Blei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al.’03],</a:t>
            </a:r>
            <a:r>
              <a:rPr lang="zh-CN" altLang="en-US" dirty="0"/>
              <a:t> </a:t>
            </a:r>
            <a:r>
              <a:rPr lang="en-US" altLang="zh-CN" dirty="0" err="1"/>
              <a:t>hLDA-nCRP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altLang="zh-CN" dirty="0" err="1"/>
              <a:t>Blei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al.’</a:t>
            </a:r>
            <a:r>
              <a:rPr lang="zh-CN" altLang="en-US" dirty="0"/>
              <a:t> </a:t>
            </a:r>
            <a:r>
              <a:rPr lang="en-US" altLang="zh-CN" dirty="0"/>
              <a:t>10]</a:t>
            </a:r>
            <a:endParaRPr lang="zh-CN" altLang="en-US" dirty="0"/>
          </a:p>
          <a:p>
            <a:pPr lvl="1"/>
            <a:r>
              <a:rPr lang="en-US" altLang="zh-CN" dirty="0"/>
              <a:t>P</a:t>
            </a:r>
            <a:r>
              <a:rPr lang="en-US" dirty="0"/>
              <a:t>achinko </a:t>
            </a:r>
            <a:r>
              <a:rPr lang="en-US" altLang="zh-CN" dirty="0"/>
              <a:t>A</a:t>
            </a:r>
            <a:r>
              <a:rPr lang="en-US" dirty="0"/>
              <a:t>llocation</a:t>
            </a:r>
            <a:r>
              <a:rPr lang="zh-CN" altLang="en-US" dirty="0"/>
              <a:t> </a:t>
            </a:r>
            <a:r>
              <a:rPr lang="en-US" altLang="zh-CN" dirty="0"/>
              <a:t>Model:</a:t>
            </a:r>
            <a:endParaRPr lang="zh-CN" altLang="en-US" dirty="0"/>
          </a:p>
          <a:p>
            <a:pPr lvl="2"/>
            <a:r>
              <a:rPr lang="en-US" altLang="zh-CN" dirty="0"/>
              <a:t>PAM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/>
              <a:t>Li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McCallum</a:t>
            </a:r>
            <a:r>
              <a:rPr lang="en-US" altLang="zh-CN" dirty="0"/>
              <a:t>’06],</a:t>
            </a:r>
            <a:r>
              <a:rPr lang="zh-CN" altLang="en-US" dirty="0"/>
              <a:t> </a:t>
            </a:r>
            <a:r>
              <a:rPr lang="en-US" altLang="zh-CN" dirty="0" err="1"/>
              <a:t>hPAM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 err="1"/>
              <a:t>Mimno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al.’07]</a:t>
            </a:r>
            <a:endParaRPr lang="zh-CN" altLang="en-US" dirty="0"/>
          </a:p>
          <a:p>
            <a:pPr lvl="1"/>
            <a:r>
              <a:rPr lang="en-US" dirty="0"/>
              <a:t>Dirichlet Forest </a:t>
            </a:r>
            <a:r>
              <a:rPr lang="en-US" altLang="zh-CN" dirty="0"/>
              <a:t>Model</a:t>
            </a:r>
            <a:r>
              <a:rPr lang="zh-CN" altLang="en-US" dirty="0"/>
              <a:t>：</a:t>
            </a:r>
          </a:p>
          <a:p>
            <a:pPr lvl="2"/>
            <a:r>
              <a:rPr lang="en-US" altLang="zh-CN" dirty="0"/>
              <a:t>DF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 err="1"/>
              <a:t>Andrzejewski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al.’09],</a:t>
            </a:r>
            <a:r>
              <a:rPr lang="zh-CN" altLang="en-US" dirty="0"/>
              <a:t> </a:t>
            </a:r>
            <a:r>
              <a:rPr lang="en-US" altLang="zh-CN" dirty="0"/>
              <a:t>Guided</a:t>
            </a:r>
            <a:r>
              <a:rPr lang="zh-CN" altLang="en-US" dirty="0"/>
              <a:t> </a:t>
            </a:r>
            <a:r>
              <a:rPr lang="en-US" altLang="zh-CN" dirty="0"/>
              <a:t>HTM</a:t>
            </a:r>
            <a:r>
              <a:rPr lang="zh-CN" altLang="en-US" dirty="0"/>
              <a:t> </a:t>
            </a:r>
            <a:r>
              <a:rPr lang="en-US" altLang="zh-CN" dirty="0"/>
              <a:t>[</a:t>
            </a:r>
            <a:r>
              <a:rPr lang="en-US" dirty="0"/>
              <a:t>Shin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dirty="0"/>
              <a:t>Moon</a:t>
            </a:r>
            <a:r>
              <a:rPr lang="en-US" altLang="zh-CN" dirty="0"/>
              <a:t>’17]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363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B34C942-472A-D74F-B384-FFD750E7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058" y="2566294"/>
            <a:ext cx="6375400" cy="3911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hLDA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14</a:t>
            </a:fld>
            <a:endParaRPr lang="en-US"/>
          </a:p>
        </p:txBody>
      </p:sp>
      <p:sp>
        <p:nvSpPr>
          <p:cNvPr id="66" name="Shape 82"/>
          <p:cNvSpPr txBox="1">
            <a:spLocks/>
          </p:cNvSpPr>
          <p:nvPr/>
        </p:nvSpPr>
        <p:spPr>
          <a:xfrm>
            <a:off x="838199" y="1480026"/>
            <a:ext cx="10515600" cy="177180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Chinese</a:t>
            </a:r>
            <a:r>
              <a:rPr lang="zh-CN" altLang="en-US" dirty="0"/>
              <a:t> </a:t>
            </a:r>
            <a:r>
              <a:rPr lang="en-US" altLang="zh-CN" dirty="0"/>
              <a:t>Restaurant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0598A-295B-6B46-9541-7E6D5732DC26}"/>
              </a:ext>
            </a:extLst>
          </p:cNvPr>
          <p:cNvSpPr txBox="1"/>
          <p:nvPr/>
        </p:nvSpPr>
        <p:spPr>
          <a:xfrm>
            <a:off x="1941266" y="3717493"/>
            <a:ext cx="137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Times New Roman" charset="0"/>
                <a:cs typeface="Times New Roman" panose="02020603050405020304" pitchFamily="18" charset="0"/>
              </a:rPr>
              <a:t>Generates</a:t>
            </a:r>
            <a:endParaRPr lang="en-US" sz="2000" dirty="0">
              <a:ea typeface="Times New Roman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D2B2C70-A8E7-8640-B4FA-BC594A7713FB}"/>
              </a:ext>
            </a:extLst>
          </p:cNvPr>
          <p:cNvGrpSpPr/>
          <p:nvPr/>
        </p:nvGrpSpPr>
        <p:grpSpPr>
          <a:xfrm>
            <a:off x="97003" y="4274937"/>
            <a:ext cx="5061257" cy="2554106"/>
            <a:chOff x="415552" y="4303894"/>
            <a:chExt cx="5061257" cy="255410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94E772D-5493-764A-A4D6-605BFFE39B2C}"/>
                </a:ext>
              </a:extLst>
            </p:cNvPr>
            <p:cNvGrpSpPr/>
            <p:nvPr/>
          </p:nvGrpSpPr>
          <p:grpSpPr>
            <a:xfrm>
              <a:off x="415552" y="4303894"/>
              <a:ext cx="5061257" cy="2148404"/>
              <a:chOff x="350983" y="4375351"/>
              <a:chExt cx="5061257" cy="214840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B2ECB3B-7231-854C-8ECD-7029E3FC8853}"/>
                  </a:ext>
                </a:extLst>
              </p:cNvPr>
              <p:cNvSpPr/>
              <p:nvPr/>
            </p:nvSpPr>
            <p:spPr>
              <a:xfrm>
                <a:off x="350983" y="4375351"/>
                <a:ext cx="4756457" cy="184360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94BA97A-A983-5F48-B4CD-5ED30443D4AC}"/>
                  </a:ext>
                </a:extLst>
              </p:cNvPr>
              <p:cNvSpPr/>
              <p:nvPr/>
            </p:nvSpPr>
            <p:spPr>
              <a:xfrm>
                <a:off x="503383" y="4527751"/>
                <a:ext cx="4756457" cy="184360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DB38CB0-3632-5242-B16B-5C567895CEDA}"/>
                  </a:ext>
                </a:extLst>
              </p:cNvPr>
              <p:cNvSpPr/>
              <p:nvPr/>
            </p:nvSpPr>
            <p:spPr>
              <a:xfrm>
                <a:off x="655783" y="4680151"/>
                <a:ext cx="4756457" cy="184360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We develop an approach to risk minimization and stochastic optimization that provides a convex surrogate for variance, allowing near-optimal and computationally efficient trading between approximation and estimation error. 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14AAAB-3DEF-3A41-A64C-A8BDF70662BD}"/>
                </a:ext>
              </a:extLst>
            </p:cNvPr>
            <p:cNvSpPr txBox="1"/>
            <p:nvPr/>
          </p:nvSpPr>
          <p:spPr>
            <a:xfrm>
              <a:off x="1675950" y="6457890"/>
              <a:ext cx="2800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ea typeface="Times New Roman" charset="0"/>
                  <a:cs typeface="Times New Roman" panose="02020603050405020304" pitchFamily="18" charset="0"/>
                </a:rPr>
                <a:t>“Observed”</a:t>
              </a:r>
              <a:r>
                <a:rPr lang="zh-CN" altLang="en-US" sz="2000" b="1" dirty="0">
                  <a:ea typeface="Times New Roman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ea typeface="Times New Roman" charset="0"/>
                  <a:cs typeface="Times New Roman" panose="02020603050405020304" pitchFamily="18" charset="0"/>
                </a:rPr>
                <a:t>documents</a:t>
              </a:r>
              <a:endParaRPr lang="en-US" sz="2000" b="1" dirty="0">
                <a:ea typeface="Times New Roman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Striped Right Arrow 13">
            <a:extLst>
              <a:ext uri="{FF2B5EF4-FFF2-40B4-BE49-F238E27FC236}">
                <a16:creationId xmlns:a16="http://schemas.microsoft.com/office/drawing/2014/main" id="{50EC9CE3-09D6-B142-868A-B83E692CACFE}"/>
              </a:ext>
            </a:extLst>
          </p:cNvPr>
          <p:cNvSpPr/>
          <p:nvPr/>
        </p:nvSpPr>
        <p:spPr>
          <a:xfrm>
            <a:off x="5311787" y="5196739"/>
            <a:ext cx="503664" cy="36395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75107B-B1BD-4746-8A06-1A2B2C53B9FA}"/>
              </a:ext>
            </a:extLst>
          </p:cNvPr>
          <p:cNvSpPr/>
          <p:nvPr/>
        </p:nvSpPr>
        <p:spPr>
          <a:xfrm>
            <a:off x="5158260" y="4626557"/>
            <a:ext cx="107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>
                <a:ea typeface="Times New Roman" charset="0"/>
                <a:cs typeface="Times New Roman" panose="02020603050405020304" pitchFamily="18" charset="0"/>
              </a:rPr>
              <a:t>Inference</a:t>
            </a:r>
            <a:endParaRPr lang="en-US" sz="1800" dirty="0"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16" name="Striped Right Arrow 15">
            <a:extLst>
              <a:ext uri="{FF2B5EF4-FFF2-40B4-BE49-F238E27FC236}">
                <a16:creationId xmlns:a16="http://schemas.microsoft.com/office/drawing/2014/main" id="{D9B50EFD-F8F1-6846-94E9-3DC95A9D71C1}"/>
              </a:ext>
            </a:extLst>
          </p:cNvPr>
          <p:cNvSpPr/>
          <p:nvPr/>
        </p:nvSpPr>
        <p:spPr>
          <a:xfrm rot="5400000">
            <a:off x="3096848" y="3786348"/>
            <a:ext cx="503664" cy="36395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A01CED-E8CC-A341-8FFA-910C59C35133}"/>
              </a:ext>
            </a:extLst>
          </p:cNvPr>
          <p:cNvSpPr txBox="1"/>
          <p:nvPr/>
        </p:nvSpPr>
        <p:spPr>
          <a:xfrm>
            <a:off x="8902756" y="6477894"/>
            <a:ext cx="319170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Figure</a:t>
            </a:r>
            <a:r>
              <a:rPr lang="zh-CN" altLang="en-US" i="1" dirty="0"/>
              <a:t> </a:t>
            </a:r>
            <a:r>
              <a:rPr lang="en-US" altLang="zh-CN" i="1" dirty="0"/>
              <a:t>credits</a:t>
            </a:r>
            <a:r>
              <a:rPr lang="zh-CN" altLang="en-US" i="1" dirty="0"/>
              <a:t> </a:t>
            </a:r>
            <a:r>
              <a:rPr lang="en-US" altLang="zh-CN" i="1" dirty="0"/>
              <a:t>to</a:t>
            </a:r>
            <a:r>
              <a:rPr lang="zh-CN" altLang="en-US" i="1" dirty="0"/>
              <a:t> </a:t>
            </a:r>
            <a:r>
              <a:rPr lang="en-US" altLang="zh-CN" i="1" dirty="0"/>
              <a:t>[</a:t>
            </a:r>
            <a:r>
              <a:rPr lang="en-US" altLang="zh-CN" i="1" dirty="0" err="1"/>
              <a:t>Blei</a:t>
            </a:r>
            <a:r>
              <a:rPr lang="zh-CN" altLang="en-US" i="1" dirty="0"/>
              <a:t> </a:t>
            </a:r>
            <a:r>
              <a:rPr lang="en-US" altLang="zh-CN" i="1" dirty="0"/>
              <a:t>et</a:t>
            </a:r>
            <a:r>
              <a:rPr lang="zh-CN" altLang="en-US" i="1" dirty="0"/>
              <a:t> </a:t>
            </a:r>
            <a:r>
              <a:rPr lang="en-US" altLang="zh-CN" i="1" dirty="0"/>
              <a:t>al.’03</a:t>
            </a:r>
            <a:r>
              <a:rPr lang="en-US" altLang="zh-CN" dirty="0"/>
              <a:t>]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3EF5AB-2537-4744-8CE5-E37FA9CBF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67" y="1959910"/>
            <a:ext cx="52832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err="1"/>
              <a:t>hPAM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15</a:t>
            </a:fld>
            <a:endParaRPr lang="en-US"/>
          </a:p>
        </p:txBody>
      </p:sp>
      <p:sp>
        <p:nvSpPr>
          <p:cNvPr id="66" name="Shape 82"/>
          <p:cNvSpPr txBox="1">
            <a:spLocks/>
          </p:cNvSpPr>
          <p:nvPr/>
        </p:nvSpPr>
        <p:spPr>
          <a:xfrm>
            <a:off x="838199" y="1480026"/>
            <a:ext cx="10515600" cy="177180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from P</a:t>
            </a:r>
            <a:r>
              <a:rPr lang="en-US" dirty="0"/>
              <a:t>achinko </a:t>
            </a:r>
            <a:r>
              <a:rPr lang="en-US" altLang="zh-CN" dirty="0"/>
              <a:t>A</a:t>
            </a:r>
            <a:r>
              <a:rPr lang="en-US" dirty="0"/>
              <a:t>llocation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7F12C1E-FEE2-6C46-B33A-B5AB8ACE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406" y="1951721"/>
            <a:ext cx="3047028" cy="17595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Striped Right Arrow 36">
            <a:extLst>
              <a:ext uri="{FF2B5EF4-FFF2-40B4-BE49-F238E27FC236}">
                <a16:creationId xmlns:a16="http://schemas.microsoft.com/office/drawing/2014/main" id="{7383DFEE-749C-B94D-949E-3B6689C2B882}"/>
              </a:ext>
            </a:extLst>
          </p:cNvPr>
          <p:cNvSpPr/>
          <p:nvPr/>
        </p:nvSpPr>
        <p:spPr>
          <a:xfrm rot="5400000">
            <a:off x="3113781" y="3786348"/>
            <a:ext cx="503664" cy="36395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1EC9F5-B0F0-2D47-9761-FCD78D0C6112}"/>
              </a:ext>
            </a:extLst>
          </p:cNvPr>
          <p:cNvSpPr txBox="1"/>
          <p:nvPr/>
        </p:nvSpPr>
        <p:spPr>
          <a:xfrm>
            <a:off x="1901153" y="3750972"/>
            <a:ext cx="1372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ea typeface="Times New Roman" charset="0"/>
                <a:cs typeface="Times New Roman" panose="02020603050405020304" pitchFamily="18" charset="0"/>
              </a:rPr>
              <a:t>Generates</a:t>
            </a:r>
            <a:endParaRPr lang="en-US" sz="2000" dirty="0">
              <a:ea typeface="Times New Roman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41C3D2-5DAC-8342-A28F-ACF48B1BE6FD}"/>
              </a:ext>
            </a:extLst>
          </p:cNvPr>
          <p:cNvGrpSpPr/>
          <p:nvPr/>
        </p:nvGrpSpPr>
        <p:grpSpPr>
          <a:xfrm>
            <a:off x="97003" y="4274937"/>
            <a:ext cx="5061257" cy="2554106"/>
            <a:chOff x="415552" y="4303894"/>
            <a:chExt cx="5061257" cy="255410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0E5E85D-D97B-1744-8A47-02DA2D3CC966}"/>
                </a:ext>
              </a:extLst>
            </p:cNvPr>
            <p:cNvGrpSpPr/>
            <p:nvPr/>
          </p:nvGrpSpPr>
          <p:grpSpPr>
            <a:xfrm>
              <a:off x="415552" y="4303894"/>
              <a:ext cx="5061257" cy="2148404"/>
              <a:chOff x="350983" y="4375351"/>
              <a:chExt cx="5061257" cy="2148404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D73164F-4F00-044B-A4FF-1A226E25B08E}"/>
                  </a:ext>
                </a:extLst>
              </p:cNvPr>
              <p:cNvSpPr/>
              <p:nvPr/>
            </p:nvSpPr>
            <p:spPr>
              <a:xfrm>
                <a:off x="350983" y="4375351"/>
                <a:ext cx="4756457" cy="184360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EA59841-DF34-C04A-B993-D1C09DD9BD4C}"/>
                  </a:ext>
                </a:extLst>
              </p:cNvPr>
              <p:cNvSpPr/>
              <p:nvPr/>
            </p:nvSpPr>
            <p:spPr>
              <a:xfrm>
                <a:off x="503383" y="4527751"/>
                <a:ext cx="4756457" cy="184360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FF47880-05A9-1E49-B6AF-D581087DBC3B}"/>
                  </a:ext>
                </a:extLst>
              </p:cNvPr>
              <p:cNvSpPr/>
              <p:nvPr/>
            </p:nvSpPr>
            <p:spPr>
              <a:xfrm>
                <a:off x="655783" y="4680151"/>
                <a:ext cx="4756457" cy="184360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We develop an approach to risk minimization and stochastic optimization that provides a convex surrogate for variance, allowing near-optimal and computationally efficient trading between approximation and estimation error. 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7A7C1C-01A8-DD4D-A0CE-525713649E97}"/>
                </a:ext>
              </a:extLst>
            </p:cNvPr>
            <p:cNvSpPr txBox="1"/>
            <p:nvPr/>
          </p:nvSpPr>
          <p:spPr>
            <a:xfrm>
              <a:off x="1675950" y="6457890"/>
              <a:ext cx="28005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ea typeface="Times New Roman" charset="0"/>
                  <a:cs typeface="Times New Roman" panose="02020603050405020304" pitchFamily="18" charset="0"/>
                </a:rPr>
                <a:t>“Observed”</a:t>
              </a:r>
              <a:r>
                <a:rPr lang="zh-CN" altLang="en-US" sz="2000" b="1" dirty="0">
                  <a:ea typeface="Times New Roman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000" b="1" dirty="0">
                  <a:ea typeface="Times New Roman" charset="0"/>
                  <a:cs typeface="Times New Roman" panose="02020603050405020304" pitchFamily="18" charset="0"/>
                </a:rPr>
                <a:t>documents</a:t>
              </a:r>
              <a:endParaRPr lang="en-US" sz="2000" b="1" dirty="0">
                <a:ea typeface="Times New Roman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Striped Right Arrow 44">
            <a:extLst>
              <a:ext uri="{FF2B5EF4-FFF2-40B4-BE49-F238E27FC236}">
                <a16:creationId xmlns:a16="http://schemas.microsoft.com/office/drawing/2014/main" id="{C5A75901-43B9-DF4D-9795-A36691513CCB}"/>
              </a:ext>
            </a:extLst>
          </p:cNvPr>
          <p:cNvSpPr/>
          <p:nvPr/>
        </p:nvSpPr>
        <p:spPr>
          <a:xfrm>
            <a:off x="5311787" y="5196739"/>
            <a:ext cx="503664" cy="363952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9364D1-6F03-B440-ACDB-DB1658D92116}"/>
              </a:ext>
            </a:extLst>
          </p:cNvPr>
          <p:cNvSpPr txBox="1"/>
          <p:nvPr/>
        </p:nvSpPr>
        <p:spPr>
          <a:xfrm>
            <a:off x="8724214" y="6455262"/>
            <a:ext cx="353385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Figure</a:t>
            </a:r>
            <a:r>
              <a:rPr lang="zh-CN" altLang="en-US" i="1" dirty="0"/>
              <a:t> </a:t>
            </a:r>
            <a:r>
              <a:rPr lang="en-US" altLang="zh-CN" i="1" dirty="0"/>
              <a:t>credits</a:t>
            </a:r>
            <a:r>
              <a:rPr lang="zh-CN" altLang="en-US" i="1" dirty="0"/>
              <a:t> </a:t>
            </a:r>
            <a:r>
              <a:rPr lang="en-US" altLang="zh-CN" i="1" dirty="0"/>
              <a:t>to</a:t>
            </a:r>
            <a:r>
              <a:rPr lang="zh-CN" altLang="en-US" i="1" dirty="0"/>
              <a:t> </a:t>
            </a:r>
            <a:r>
              <a:rPr lang="en-US" altLang="zh-CN" i="1" dirty="0"/>
              <a:t>[</a:t>
            </a:r>
            <a:r>
              <a:rPr lang="en-US" i="1" dirty="0" err="1"/>
              <a:t>Mimno</a:t>
            </a:r>
            <a:r>
              <a:rPr lang="zh-CN" altLang="en-US" dirty="0"/>
              <a:t> </a:t>
            </a:r>
            <a:r>
              <a:rPr lang="en-US" altLang="zh-CN" i="1" dirty="0"/>
              <a:t>et</a:t>
            </a:r>
            <a:r>
              <a:rPr lang="zh-CN" altLang="en-US" i="1" dirty="0"/>
              <a:t> </a:t>
            </a:r>
            <a:r>
              <a:rPr lang="en-US" altLang="zh-CN" i="1" dirty="0"/>
              <a:t>al.’07</a:t>
            </a:r>
            <a:r>
              <a:rPr lang="en-US" altLang="zh-CN" dirty="0"/>
              <a:t>]</a:t>
            </a:r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ED960B0-FA86-5742-8DD1-15085A184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431" y="2082800"/>
            <a:ext cx="4520843" cy="444895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C1AACAF-343A-5448-B14C-A018ABEB7062}"/>
              </a:ext>
            </a:extLst>
          </p:cNvPr>
          <p:cNvSpPr txBox="1"/>
          <p:nvPr/>
        </p:nvSpPr>
        <p:spPr>
          <a:xfrm>
            <a:off x="9342027" y="1951721"/>
            <a:ext cx="154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ea typeface="Times New Roman" charset="0"/>
                <a:cs typeface="Times New Roman" panose="02020603050405020304" pitchFamily="18" charset="0"/>
              </a:rPr>
              <a:t>super-topic</a:t>
            </a:r>
            <a:endParaRPr lang="en-US" sz="2000" b="1" dirty="0"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AF6F4F0-7AD7-654B-9BB4-1AE9DD807C2A}"/>
              </a:ext>
            </a:extLst>
          </p:cNvPr>
          <p:cNvSpPr txBox="1"/>
          <p:nvPr/>
        </p:nvSpPr>
        <p:spPr>
          <a:xfrm>
            <a:off x="10214857" y="3006884"/>
            <a:ext cx="154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ea typeface="Times New Roman" charset="0"/>
                <a:cs typeface="Times New Roman" panose="02020603050405020304" pitchFamily="18" charset="0"/>
              </a:rPr>
              <a:t>sub-topic</a:t>
            </a:r>
            <a:endParaRPr lang="en-US" sz="2000" b="1" dirty="0">
              <a:ea typeface="Times New Roman" charset="0"/>
              <a:cs typeface="Times New Roman" panose="02020603050405020304" pitchFamily="18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5595C59-9985-284C-99AD-A1CEB61F0275}"/>
              </a:ext>
            </a:extLst>
          </p:cNvPr>
          <p:cNvSpPr/>
          <p:nvPr/>
        </p:nvSpPr>
        <p:spPr>
          <a:xfrm>
            <a:off x="6164128" y="2117567"/>
            <a:ext cx="2338935" cy="293608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732F8B8-B58D-CA4D-918C-458511DE32AF}"/>
              </a:ext>
            </a:extLst>
          </p:cNvPr>
          <p:cNvSpPr/>
          <p:nvPr/>
        </p:nvSpPr>
        <p:spPr>
          <a:xfrm>
            <a:off x="6376644" y="3158343"/>
            <a:ext cx="3855145" cy="251018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65640"/>
              </a:solidFill>
            </a:endParaRP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B9C29C6-F4AB-C94C-A34C-BDDB01FC2154}"/>
              </a:ext>
            </a:extLst>
          </p:cNvPr>
          <p:cNvSpPr/>
          <p:nvPr/>
        </p:nvSpPr>
        <p:spPr>
          <a:xfrm>
            <a:off x="6376645" y="3937277"/>
            <a:ext cx="2615685" cy="278596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6564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88C743B-1555-9E4A-9455-83C56C4688A2}"/>
              </a:ext>
            </a:extLst>
          </p:cNvPr>
          <p:cNvSpPr/>
          <p:nvPr/>
        </p:nvSpPr>
        <p:spPr>
          <a:xfrm>
            <a:off x="5170980" y="4776090"/>
            <a:ext cx="107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800" dirty="0">
                <a:ea typeface="Times New Roman" charset="0"/>
                <a:cs typeface="Times New Roman" panose="02020603050405020304" pitchFamily="18" charset="0"/>
              </a:rPr>
              <a:t>Inference</a:t>
            </a:r>
            <a:endParaRPr lang="en-US" sz="1800" dirty="0">
              <a:ea typeface="Times New Roman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25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16</a:t>
            </a:fld>
            <a:endParaRPr lang="en-US"/>
          </a:p>
        </p:txBody>
      </p:sp>
      <p:sp>
        <p:nvSpPr>
          <p:cNvPr id="66" name="Shape 82"/>
          <p:cNvSpPr txBox="1">
            <a:spLocks/>
          </p:cNvSpPr>
          <p:nvPr/>
        </p:nvSpPr>
        <p:spPr>
          <a:xfrm>
            <a:off x="838199" y="1610657"/>
            <a:ext cx="10515600" cy="372878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hierarchical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represents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concept</a:t>
            </a:r>
            <a:endParaRPr lang="zh-CN" altLang="en-US" dirty="0"/>
          </a:p>
          <a:p>
            <a:r>
              <a:rPr lang="en-US" altLang="zh-CN" dirty="0"/>
              <a:t>Top-down</a:t>
            </a:r>
            <a:r>
              <a:rPr lang="zh-CN" altLang="en-US" dirty="0"/>
              <a:t> </a:t>
            </a:r>
            <a:r>
              <a:rPr lang="en-US" altLang="zh-CN" dirty="0"/>
              <a:t>approaches:</a:t>
            </a:r>
            <a:endParaRPr lang="zh-CN" altLang="en-US" dirty="0"/>
          </a:p>
          <a:p>
            <a:pPr lvl="1"/>
            <a:r>
              <a:rPr lang="en-US" altLang="zh-CN" dirty="0"/>
              <a:t>CATHY</a:t>
            </a:r>
            <a:r>
              <a:rPr lang="zh-CN" altLang="en-US" dirty="0"/>
              <a:t> </a:t>
            </a:r>
            <a:r>
              <a:rPr lang="en-US" altLang="zh-CN" dirty="0"/>
              <a:t>[Wang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al.’13a]</a:t>
            </a:r>
            <a:endParaRPr lang="zh-CN" altLang="en-US" dirty="0"/>
          </a:p>
          <a:p>
            <a:pPr lvl="1"/>
            <a:r>
              <a:rPr lang="en-US" altLang="zh-CN" dirty="0"/>
              <a:t>CATHYHIN</a:t>
            </a:r>
            <a:r>
              <a:rPr lang="zh-CN" altLang="en-US" dirty="0"/>
              <a:t> </a:t>
            </a:r>
            <a:r>
              <a:rPr lang="en-US" altLang="zh-CN" dirty="0"/>
              <a:t>[Wang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al.’13b]</a:t>
            </a:r>
            <a:endParaRPr lang="zh-CN" altLang="en-US" dirty="0"/>
          </a:p>
          <a:p>
            <a:r>
              <a:rPr lang="en-US" altLang="zh-CN" dirty="0"/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approaches:</a:t>
            </a:r>
            <a:endParaRPr lang="zh-CN" altLang="en-US" dirty="0"/>
          </a:p>
          <a:p>
            <a:pPr lvl="1"/>
            <a:r>
              <a:rPr lang="en-US" altLang="zh-CN" dirty="0"/>
              <a:t>BRT</a:t>
            </a:r>
            <a:r>
              <a:rPr lang="zh-CN" altLang="en-US" dirty="0"/>
              <a:t> </a:t>
            </a:r>
            <a:r>
              <a:rPr lang="en-US" altLang="zh-CN" dirty="0"/>
              <a:t>[Liu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al.’12]</a:t>
            </a:r>
            <a:r>
              <a:rPr lang="zh-CN" altLang="en-US" dirty="0"/>
              <a:t> </a:t>
            </a:r>
            <a:r>
              <a:rPr lang="en-US" altLang="zh-CN" dirty="0"/>
              <a:t>[Song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al.’</a:t>
            </a:r>
            <a:r>
              <a:rPr lang="zh-CN" altLang="en-US" dirty="0"/>
              <a:t> </a:t>
            </a:r>
            <a:r>
              <a:rPr lang="en-US" altLang="zh-CN" dirty="0"/>
              <a:t>15]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57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CATHY [Wang et al.’13a]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17</a:t>
            </a:fld>
            <a:endParaRPr lang="en-US"/>
          </a:p>
        </p:txBody>
      </p:sp>
      <p:sp>
        <p:nvSpPr>
          <p:cNvPr id="66" name="Shape 82"/>
          <p:cNvSpPr txBox="1">
            <a:spLocks/>
          </p:cNvSpPr>
          <p:nvPr/>
        </p:nvSpPr>
        <p:spPr>
          <a:xfrm>
            <a:off x="838199" y="1610657"/>
            <a:ext cx="10515600" cy="372878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Construct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co-occurrence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zh-CN" altLang="en-US" dirty="0"/>
          </a:p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co-occurrence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subtopic’s</a:t>
            </a:r>
            <a:r>
              <a:rPr lang="zh-CN" altLang="en-US" dirty="0"/>
              <a:t> </a:t>
            </a:r>
            <a:r>
              <a:rPr lang="en-US" altLang="zh-CN" dirty="0"/>
              <a:t>sub-networks</a:t>
            </a:r>
            <a:r>
              <a:rPr lang="zh-CN" altLang="en-US" dirty="0"/>
              <a:t> </a:t>
            </a:r>
            <a:r>
              <a:rPr lang="en-US" altLang="zh-CN" dirty="0"/>
              <a:t>and estimate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sub-topical</a:t>
            </a:r>
            <a:r>
              <a:rPr lang="zh-CN" altLang="en-US" dirty="0"/>
              <a:t> </a:t>
            </a:r>
            <a:r>
              <a:rPr lang="en-US" altLang="zh-CN" dirty="0"/>
              <a:t>phrase’s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endParaRPr lang="zh-CN" altLang="en-US" dirty="0"/>
          </a:p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candidate</a:t>
            </a:r>
            <a:r>
              <a:rPr lang="zh-CN" altLang="en-US" dirty="0"/>
              <a:t> </a:t>
            </a:r>
            <a:r>
              <a:rPr lang="en-US" altLang="zh-CN" dirty="0"/>
              <a:t>phrases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topical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endParaRPr lang="zh-CN" altLang="en-US" dirty="0"/>
          </a:p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topical</a:t>
            </a:r>
            <a:r>
              <a:rPr lang="zh-CN" altLang="en-US" dirty="0"/>
              <a:t> </a:t>
            </a:r>
            <a:r>
              <a:rPr lang="en-US" altLang="zh-CN" dirty="0"/>
              <a:t>phrases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topical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endParaRPr lang="zh-CN" altLang="en-US" dirty="0"/>
          </a:p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2-5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subtopic</a:t>
            </a:r>
            <a:r>
              <a:rPr lang="zh-CN" altLang="en-US" dirty="0"/>
              <a:t> </a:t>
            </a:r>
            <a:r>
              <a:rPr lang="en-US" altLang="zh-CN" dirty="0"/>
              <a:t>recursively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construct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hierarchy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top-down</a:t>
            </a:r>
            <a:r>
              <a:rPr lang="zh-CN" altLang="en-US" dirty="0"/>
              <a:t> </a:t>
            </a:r>
            <a:r>
              <a:rPr lang="en-US" altLang="zh-CN" dirty="0"/>
              <a:t>fashion</a:t>
            </a:r>
            <a:endParaRPr lang="zh-CN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7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4A7DD58-04A0-6643-B44A-D9240AA03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55" y="1940161"/>
            <a:ext cx="8775700" cy="4838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BRT [Liu et al.’12]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18</a:t>
            </a:fld>
            <a:endParaRPr lang="en-US"/>
          </a:p>
        </p:txBody>
      </p:sp>
      <p:sp>
        <p:nvSpPr>
          <p:cNvPr id="66" name="Shape 82"/>
          <p:cNvSpPr txBox="1">
            <a:spLocks/>
          </p:cNvSpPr>
          <p:nvPr/>
        </p:nvSpPr>
        <p:spPr>
          <a:xfrm>
            <a:off x="838199" y="1610657"/>
            <a:ext cx="10515600" cy="372878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Agglomerative</a:t>
            </a:r>
            <a:r>
              <a:rPr lang="zh-CN" altLang="en-US" dirty="0"/>
              <a:t> </a:t>
            </a:r>
            <a:r>
              <a:rPr lang="en-US" altLang="zh-CN" dirty="0"/>
              <a:t>multi-branch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Bayesian</a:t>
            </a:r>
            <a:r>
              <a:rPr lang="zh-CN" altLang="en-US" dirty="0"/>
              <a:t> </a:t>
            </a:r>
            <a:r>
              <a:rPr lang="en-US" altLang="zh-CN" dirty="0"/>
              <a:t>Rose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65C114-C20B-F045-A997-BB17D56A21DD}"/>
              </a:ext>
            </a:extLst>
          </p:cNvPr>
          <p:cNvGrpSpPr/>
          <p:nvPr/>
        </p:nvGrpSpPr>
        <p:grpSpPr>
          <a:xfrm>
            <a:off x="713232" y="2877309"/>
            <a:ext cx="8558784" cy="2890008"/>
            <a:chOff x="713232" y="2724912"/>
            <a:chExt cx="8558784" cy="289000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CD29FC7-9D17-DA4F-A1DF-66B197BB2F66}"/>
                </a:ext>
              </a:extLst>
            </p:cNvPr>
            <p:cNvSpPr/>
            <p:nvPr/>
          </p:nvSpPr>
          <p:spPr>
            <a:xfrm>
              <a:off x="713232" y="2724912"/>
              <a:ext cx="3145536" cy="32918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E5CFAB-7214-2B47-87D9-F3F6B5E7E6DC}"/>
                </a:ext>
              </a:extLst>
            </p:cNvPr>
            <p:cNvSpPr/>
            <p:nvPr/>
          </p:nvSpPr>
          <p:spPr>
            <a:xfrm>
              <a:off x="5947683" y="5187623"/>
              <a:ext cx="2702541" cy="42729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5A1317-154B-DD43-85C6-9AB536116720}"/>
                </a:ext>
              </a:extLst>
            </p:cNvPr>
            <p:cNvSpPr/>
            <p:nvPr/>
          </p:nvSpPr>
          <p:spPr>
            <a:xfrm>
              <a:off x="8302752" y="4279392"/>
              <a:ext cx="969264" cy="6217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F8C769-6CA2-A94D-99E6-82301D77150E}"/>
              </a:ext>
            </a:extLst>
          </p:cNvPr>
          <p:cNvGrpSpPr/>
          <p:nvPr/>
        </p:nvGrpSpPr>
        <p:grpSpPr>
          <a:xfrm>
            <a:off x="8302752" y="3851777"/>
            <a:ext cx="2602272" cy="507734"/>
            <a:chOff x="8892552" y="3363831"/>
            <a:chExt cx="2602272" cy="50773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A92777-07FC-1347-ACD3-DFA7CD5A1CDC}"/>
                </a:ext>
              </a:extLst>
            </p:cNvPr>
            <p:cNvSpPr txBox="1"/>
            <p:nvPr/>
          </p:nvSpPr>
          <p:spPr>
            <a:xfrm>
              <a:off x="8892552" y="3386866"/>
              <a:ext cx="7777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Join:</a:t>
              </a:r>
              <a:endParaRPr lang="en-US" sz="2400" b="1" dirty="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1E3AC32-94E3-C844-8947-9C0FD8C4A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0329" y="3363831"/>
              <a:ext cx="1824495" cy="50773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A0C9BF-52DE-2D4D-A5B1-C215D9162D0D}"/>
              </a:ext>
            </a:extLst>
          </p:cNvPr>
          <p:cNvGrpSpPr/>
          <p:nvPr/>
        </p:nvGrpSpPr>
        <p:grpSpPr>
          <a:xfrm>
            <a:off x="7042260" y="4581036"/>
            <a:ext cx="4787027" cy="567857"/>
            <a:chOff x="8458200" y="3793205"/>
            <a:chExt cx="4787027" cy="56785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2EE007-239F-914A-BDD3-0EE7ED67E149}"/>
                </a:ext>
              </a:extLst>
            </p:cNvPr>
            <p:cNvSpPr txBox="1"/>
            <p:nvPr/>
          </p:nvSpPr>
          <p:spPr>
            <a:xfrm>
              <a:off x="8458200" y="3876362"/>
              <a:ext cx="11821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/>
                <a:t>Absorb:</a:t>
              </a:r>
              <a:endParaRPr lang="en-US" sz="2400" b="1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C8037AA-CFE6-E446-A58C-A73680BA1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4085" y="3793205"/>
              <a:ext cx="3711142" cy="56785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9F8185-25F9-C14A-988E-70A26432AF54}"/>
              </a:ext>
            </a:extLst>
          </p:cNvPr>
          <p:cNvGrpSpPr/>
          <p:nvPr/>
        </p:nvGrpSpPr>
        <p:grpSpPr>
          <a:xfrm>
            <a:off x="5697166" y="5961573"/>
            <a:ext cx="6180436" cy="506997"/>
            <a:chOff x="5698238" y="5885404"/>
            <a:chExt cx="6180436" cy="506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CD2F7D-35A8-A54D-843A-671433E4E0CA}"/>
                </a:ext>
              </a:extLst>
            </p:cNvPr>
            <p:cNvSpPr txBox="1"/>
            <p:nvPr/>
          </p:nvSpPr>
          <p:spPr>
            <a:xfrm>
              <a:off x="5698238" y="5923020"/>
              <a:ext cx="1344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/>
                <a:t>Collapse:</a:t>
              </a:r>
              <a:endParaRPr lang="en-US" sz="2400" b="1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D6142F-A370-0944-8775-13E856D5F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42260" y="5885404"/>
              <a:ext cx="4836414" cy="5069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447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Previous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19</a:t>
            </a:fld>
            <a:endParaRPr lang="en-US"/>
          </a:p>
        </p:txBody>
      </p:sp>
      <p:sp>
        <p:nvSpPr>
          <p:cNvPr id="66" name="Shape 82"/>
          <p:cNvSpPr txBox="1">
            <a:spLocks/>
          </p:cNvSpPr>
          <p:nvPr/>
        </p:nvSpPr>
        <p:spPr>
          <a:xfrm>
            <a:off x="838199" y="1610657"/>
            <a:ext cx="10515600" cy="3728785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assumptions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endParaRPr lang="zh-CN" altLang="en-US" dirty="0"/>
          </a:p>
          <a:p>
            <a:pPr lvl="1"/>
            <a:r>
              <a:rPr lang="en-US" altLang="zh-CN" dirty="0"/>
              <a:t>Bag-of-word</a:t>
            </a:r>
            <a:r>
              <a:rPr lang="zh-CN" altLang="en-US" dirty="0"/>
              <a:t> </a:t>
            </a: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ignores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endParaRPr lang="zh-CN" altLang="en-US" dirty="0"/>
          </a:p>
          <a:p>
            <a:pPr lvl="1"/>
            <a:r>
              <a:rPr lang="en-US" altLang="zh-CN" dirty="0"/>
              <a:t>Real-world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distributions/processes</a:t>
            </a:r>
            <a:endParaRPr lang="zh-CN" altLang="en-US" dirty="0"/>
          </a:p>
          <a:p>
            <a:r>
              <a:rPr lang="en-US" altLang="zh-CN" dirty="0"/>
              <a:t>Computationally</a:t>
            </a:r>
            <a:r>
              <a:rPr lang="zh-CN" altLang="en-US" dirty="0"/>
              <a:t> </a:t>
            </a:r>
            <a:r>
              <a:rPr lang="en-US" altLang="zh-CN" dirty="0"/>
              <a:t>slow</a:t>
            </a:r>
            <a:endParaRPr lang="zh-CN" altLang="en-US" dirty="0"/>
          </a:p>
          <a:p>
            <a:pPr lvl="1"/>
            <a:r>
              <a:rPr lang="en-US" altLang="zh-CN" dirty="0"/>
              <a:t>Slow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restricts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large-scale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zh-CN" alt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96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A5B78-CBAA-874A-89D0-9C415EAF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415C5C-EFE2-5C45-A6B1-AB22F918D6EA}"/>
              </a:ext>
            </a:extLst>
          </p:cNvPr>
          <p:cNvSpPr txBox="1"/>
          <p:nvPr/>
        </p:nvSpPr>
        <p:spPr>
          <a:xfrm>
            <a:off x="1892968" y="1765364"/>
            <a:ext cx="84060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rgbClr val="0033CC"/>
                </a:solidFill>
              </a:rPr>
              <a:t>What</a:t>
            </a:r>
            <a:r>
              <a:rPr lang="zh-CN" altLang="en-US" sz="8000" dirty="0">
                <a:solidFill>
                  <a:srgbClr val="0033CC"/>
                </a:solidFill>
              </a:rPr>
              <a:t> </a:t>
            </a:r>
            <a:r>
              <a:rPr lang="en-US" altLang="zh-CN" sz="8000" dirty="0">
                <a:solidFill>
                  <a:srgbClr val="0033CC"/>
                </a:solidFill>
              </a:rPr>
              <a:t>is</a:t>
            </a:r>
            <a:r>
              <a:rPr lang="zh-CN" altLang="en-US" sz="8000" dirty="0">
                <a:solidFill>
                  <a:srgbClr val="0033CC"/>
                </a:solidFill>
              </a:rPr>
              <a:t> </a:t>
            </a:r>
            <a:r>
              <a:rPr lang="en-US" altLang="zh-CN" sz="8000" dirty="0">
                <a:solidFill>
                  <a:srgbClr val="0033CC"/>
                </a:solidFill>
              </a:rPr>
              <a:t>a</a:t>
            </a:r>
            <a:r>
              <a:rPr lang="zh-CN" altLang="en-US" sz="8000" dirty="0">
                <a:solidFill>
                  <a:srgbClr val="0033CC"/>
                </a:solidFill>
              </a:rPr>
              <a:t> </a:t>
            </a:r>
            <a:r>
              <a:rPr lang="en-US" altLang="zh-CN" sz="8000" dirty="0">
                <a:solidFill>
                  <a:srgbClr val="0033CC"/>
                </a:solidFill>
              </a:rPr>
              <a:t>taxonomy?</a:t>
            </a:r>
            <a:endParaRPr lang="en-US" sz="8000" dirty="0">
              <a:solidFill>
                <a:srgbClr val="0033C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F1CFD4-F740-CE46-96EC-78CB649A8D6E}"/>
              </a:ext>
            </a:extLst>
          </p:cNvPr>
          <p:cNvSpPr/>
          <p:nvPr/>
        </p:nvSpPr>
        <p:spPr>
          <a:xfrm>
            <a:off x="1770176" y="3088803"/>
            <a:ext cx="85288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5200" dirty="0"/>
              <a:t>Taxonomy</a:t>
            </a:r>
            <a:r>
              <a:rPr lang="zh-CN" altLang="en-US" sz="5200" dirty="0"/>
              <a:t> </a:t>
            </a:r>
            <a:r>
              <a:rPr lang="en-US" altLang="zh-CN" sz="5200" dirty="0"/>
              <a:t>is</a:t>
            </a:r>
            <a:r>
              <a:rPr lang="zh-CN" altLang="en-US" sz="5200" dirty="0"/>
              <a:t> </a:t>
            </a:r>
            <a:r>
              <a:rPr lang="en-US" altLang="zh-CN" sz="5200" dirty="0"/>
              <a:t>the</a:t>
            </a:r>
            <a:r>
              <a:rPr lang="zh-CN" altLang="en-US" sz="5200" dirty="0"/>
              <a:t> </a:t>
            </a:r>
            <a:r>
              <a:rPr lang="en-US" altLang="zh-CN" sz="5200" dirty="0"/>
              <a:t>practice</a:t>
            </a:r>
            <a:r>
              <a:rPr lang="zh-CN" altLang="en-US" sz="5200" dirty="0"/>
              <a:t> </a:t>
            </a:r>
            <a:r>
              <a:rPr lang="en-US" altLang="zh-CN" sz="5200" dirty="0"/>
              <a:t>and</a:t>
            </a:r>
            <a:r>
              <a:rPr lang="zh-CN" altLang="en-US" sz="5200" dirty="0"/>
              <a:t> </a:t>
            </a:r>
            <a:r>
              <a:rPr lang="en-US" altLang="zh-CN" sz="5200" dirty="0"/>
              <a:t>science</a:t>
            </a:r>
            <a:r>
              <a:rPr lang="zh-CN" altLang="en-US" sz="5200" dirty="0"/>
              <a:t> </a:t>
            </a:r>
            <a:r>
              <a:rPr lang="en-US" altLang="zh-CN" sz="5200" dirty="0"/>
              <a:t>of</a:t>
            </a:r>
            <a:r>
              <a:rPr lang="zh-CN" altLang="en-US" sz="5200" dirty="0"/>
              <a:t> </a:t>
            </a:r>
            <a:r>
              <a:rPr lang="en-US" altLang="zh-CN" sz="5200" dirty="0">
                <a:solidFill>
                  <a:srgbClr val="E48312"/>
                </a:solidFill>
              </a:rPr>
              <a:t>describing</a:t>
            </a:r>
            <a:r>
              <a:rPr lang="zh-CN" altLang="en-US" sz="5200" dirty="0"/>
              <a:t> </a:t>
            </a:r>
            <a:r>
              <a:rPr lang="en-US" altLang="zh-CN" sz="5200" dirty="0"/>
              <a:t>and</a:t>
            </a:r>
            <a:r>
              <a:rPr lang="zh-CN" altLang="en-US" sz="5200" dirty="0"/>
              <a:t> </a:t>
            </a:r>
            <a:r>
              <a:rPr lang="en-US" altLang="zh-CN" sz="5200" dirty="0">
                <a:solidFill>
                  <a:srgbClr val="BD582C"/>
                </a:solidFill>
              </a:rPr>
              <a:t>organizing</a:t>
            </a:r>
            <a:r>
              <a:rPr lang="zh-CN" altLang="en-US" sz="5200" dirty="0"/>
              <a:t> </a:t>
            </a:r>
            <a:r>
              <a:rPr lang="en-US" altLang="zh-CN" sz="5200" i="1" dirty="0">
                <a:solidFill>
                  <a:srgbClr val="7030A0"/>
                </a:solidFill>
              </a:rPr>
              <a:t>concepts</a:t>
            </a:r>
            <a:r>
              <a:rPr lang="zh-CN" altLang="en-US" sz="5200" i="1" dirty="0">
                <a:solidFill>
                  <a:srgbClr val="7030A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554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Methods: Uses Term Embedding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20</a:t>
            </a:fld>
            <a:endParaRPr lang="en-US"/>
          </a:p>
        </p:txBody>
      </p:sp>
      <p:pic>
        <p:nvPicPr>
          <p:cNvPr id="64" name="pasted-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753" y="3640361"/>
            <a:ext cx="10262491" cy="302078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82"/>
          <p:cNvSpPr txBox="1">
            <a:spLocks/>
          </p:cNvSpPr>
          <p:nvPr/>
        </p:nvSpPr>
        <p:spPr>
          <a:xfrm>
            <a:off x="838199" y="1610658"/>
            <a:ext cx="10515600" cy="177180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Most existing work follows this idea: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using term embedding to construct topic taxonomy based on hierarchical clustering</a:t>
            </a:r>
          </a:p>
          <a:p>
            <a:pPr marL="573074" marR="0" lvl="1" indent="-373053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Learns term embedding to capture their semantic correlations</a:t>
            </a:r>
          </a:p>
          <a:p>
            <a:pPr marL="573074" marR="0" lvl="1" indent="-373053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Helvetica" charset="0"/>
                <a:cs typeface="Helvetica" charset="0"/>
              </a:rPr>
              <a:t>Constructs topic taxonomy in a recursive, top-down fashion</a:t>
            </a:r>
          </a:p>
        </p:txBody>
      </p:sp>
    </p:spTree>
    <p:extLst>
      <p:ext uri="{BB962C8B-B14F-4D97-AF65-F5344CB8AC3E}">
        <p14:creationId xmlns:p14="http://schemas.microsoft.com/office/powerpoint/2010/main" val="40907182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Limitation </a:t>
            </a:r>
            <a:r>
              <a:rPr lang="en-US" dirty="0"/>
              <a:t>of Term Embedding: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21</a:t>
            </a:fld>
            <a:endParaRPr lang="en-US" dirty="0"/>
          </a:p>
        </p:txBody>
      </p:sp>
      <p:sp>
        <p:nvSpPr>
          <p:cNvPr id="66" name="Shape 82"/>
          <p:cNvSpPr txBox="1">
            <a:spLocks/>
          </p:cNvSpPr>
          <p:nvPr/>
        </p:nvSpPr>
        <p:spPr>
          <a:xfrm>
            <a:off x="720090" y="1715726"/>
            <a:ext cx="10751820" cy="433338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Two terms in the Computer Science publications</a:t>
            </a:r>
          </a:p>
          <a:p>
            <a:pPr marL="801666" lvl="4" indent="0">
              <a:buClr>
                <a:srgbClr val="0000CC"/>
              </a:buClr>
              <a:buNone/>
              <a:defRPr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801666" lvl="4" indent="0">
              <a:buClr>
                <a:srgbClr val="0000CC"/>
              </a:buClr>
              <a:buNone/>
              <a:defRPr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801666" lvl="4" indent="0">
              <a:buClr>
                <a:srgbClr val="0000CC"/>
              </a:buClr>
              <a:buNone/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                “</a:t>
            </a:r>
            <a:r>
              <a:rPr lang="en-US" i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Frequent Pattern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” vs. “</a:t>
            </a:r>
            <a:r>
              <a:rPr lang="en-US" i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Transaction Database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”</a:t>
            </a:r>
          </a:p>
          <a:p>
            <a:pPr lvl="1" indent="-341305">
              <a:buClr>
                <a:srgbClr val="0000CC"/>
              </a:buClr>
              <a:defRPr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From the taxonomy view</a:t>
            </a:r>
          </a:p>
          <a:p>
            <a:pPr lvl="1"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We should separate them into “</a:t>
            </a:r>
            <a:r>
              <a:rPr lang="en-US" i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Data Mining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” and “</a:t>
            </a:r>
            <a:r>
              <a:rPr lang="en-US" i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Database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”</a:t>
            </a:r>
          </a:p>
          <a:p>
            <a:pPr lvl="1">
              <a:defRPr/>
            </a:pPr>
            <a:endParaRPr lang="en-US" noProof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defRPr/>
            </a:pPr>
            <a:r>
              <a:rPr lang="en-US" noProof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From the term embedding view</a:t>
            </a:r>
          </a:p>
          <a:p>
            <a:pPr lvl="1">
              <a:defRPr/>
            </a:pPr>
            <a:r>
              <a:rPr lang="en-US" noProof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They are very similar due to similar contexts</a:t>
            </a:r>
          </a:p>
        </p:txBody>
      </p:sp>
      <p:sp>
        <p:nvSpPr>
          <p:cNvPr id="18" name="Shape 82"/>
          <p:cNvSpPr txBox="1">
            <a:spLocks/>
          </p:cNvSpPr>
          <p:nvPr/>
        </p:nvSpPr>
        <p:spPr>
          <a:xfrm>
            <a:off x="179834" y="2537690"/>
            <a:ext cx="2343519" cy="137081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SIGKDD &amp;</a:t>
            </a:r>
          </a:p>
          <a:p>
            <a:pPr marL="0" lvl="0" indent="0" algn="ctr"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Data Mining</a:t>
            </a:r>
          </a:p>
          <a:p>
            <a:pPr marL="0" lvl="0" indent="0" algn="ctr"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Researchers</a:t>
            </a:r>
            <a:endParaRPr lang="en-US" b="1" noProof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4946" y="3227547"/>
            <a:ext cx="524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82"/>
          <p:cNvSpPr txBox="1">
            <a:spLocks/>
          </p:cNvSpPr>
          <p:nvPr/>
        </p:nvSpPr>
        <p:spPr>
          <a:xfrm>
            <a:off x="9466139" y="2563776"/>
            <a:ext cx="2517775" cy="1318641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SIGMOD &amp;</a:t>
            </a:r>
          </a:p>
          <a:p>
            <a:pPr marL="0" lvl="0" indent="0" algn="ctr"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Database</a:t>
            </a:r>
          </a:p>
          <a:p>
            <a:pPr marL="0" lvl="0" indent="0" algn="ctr">
              <a:buNone/>
              <a:defRPr/>
            </a:pPr>
            <a:r>
              <a:rPr lang="en-US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Researchers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9355686" y="3227547"/>
            <a:ext cx="52410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6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ym typeface="Wingdings"/>
              </a:rPr>
              <a:t>Text-Rich Network</a:t>
            </a:r>
            <a:r>
              <a:rPr lang="en-US" dirty="0">
                <a:sym typeface="Wingdings"/>
              </a:rPr>
              <a:t>: </a:t>
            </a:r>
            <a:r>
              <a:rPr lang="en-US" dirty="0"/>
              <a:t>Text &amp; Meta-Data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5817" y="1672816"/>
            <a:ext cx="11084296" cy="843414"/>
          </a:xfrm>
          <a:prstGeom prst="rect">
            <a:avLst/>
          </a:prstGeom>
          <a:noFill/>
          <a:effectLst/>
        </p:spPr>
        <p:txBody>
          <a:bodyPr vert="horz" lIns="68579" tIns="34289" rIns="68579" bIns="3428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Terms are extracted by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AutoPhrase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from raw texts (e.g., paper &amp; review)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70BBDD-09F4-764D-9637-0A6699785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71712"/>
            <a:ext cx="10045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76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Network Motifs</a:t>
            </a:r>
            <a:r>
              <a:rPr lang="en-US" dirty="0"/>
              <a:t>: Contexts from Network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321"/>
          <a:stretch/>
        </p:blipFill>
        <p:spPr>
          <a:xfrm>
            <a:off x="681307" y="3834977"/>
            <a:ext cx="7494494" cy="23498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23</a:t>
            </a:fld>
            <a:endParaRPr lang="en-US"/>
          </a:p>
        </p:txBody>
      </p:sp>
      <p:sp>
        <p:nvSpPr>
          <p:cNvPr id="7" name="Shape 82"/>
          <p:cNvSpPr txBox="1">
            <a:spLocks/>
          </p:cNvSpPr>
          <p:nvPr/>
        </p:nvSpPr>
        <p:spPr>
          <a:xfrm>
            <a:off x="720090" y="1715726"/>
            <a:ext cx="10751820" cy="919091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Motif patterns capture </a:t>
            </a:r>
            <a:r>
              <a:rPr lang="en-US" dirty="0" err="1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subgraph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contexts</a:t>
            </a:r>
          </a:p>
          <a:p>
            <a:pPr lvl="1"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Those nodes “connecting” two terms describes contexts</a:t>
            </a:r>
          </a:p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Meta-path can be viewed as a special case of motif</a:t>
            </a:r>
          </a:p>
          <a:p>
            <a:pPr lvl="1"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T-P-T, T-P-V-P-T, T-P-A-P-T, </a:t>
            </a:r>
            <a:r>
              <a:rPr lang="mr-IN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80001" y="3804599"/>
            <a:ext cx="4101353" cy="226109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18903"/>
          <a:stretch/>
        </p:blipFill>
        <p:spPr>
          <a:xfrm>
            <a:off x="3783095" y="3850319"/>
            <a:ext cx="7996518" cy="2261099"/>
          </a:xfrm>
          <a:prstGeom prst="rect">
            <a:avLst/>
          </a:prstGeom>
        </p:spPr>
      </p:pic>
      <p:sp>
        <p:nvSpPr>
          <p:cNvPr id="10" name="Shape 82"/>
          <p:cNvSpPr txBox="1">
            <a:spLocks/>
          </p:cNvSpPr>
          <p:nvPr/>
        </p:nvSpPr>
        <p:spPr>
          <a:xfrm>
            <a:off x="1401787" y="6054612"/>
            <a:ext cx="1660829" cy="42405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None/>
              <a:tabLst/>
              <a:defRPr/>
            </a:pPr>
            <a:r>
              <a:rPr lang="en-US" sz="2000" noProof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Motif Pattern</a:t>
            </a:r>
          </a:p>
        </p:txBody>
      </p:sp>
      <p:sp>
        <p:nvSpPr>
          <p:cNvPr id="11" name="Shape 82"/>
          <p:cNvSpPr txBox="1">
            <a:spLocks/>
          </p:cNvSpPr>
          <p:nvPr/>
        </p:nvSpPr>
        <p:spPr>
          <a:xfrm>
            <a:off x="4845462" y="6086111"/>
            <a:ext cx="1770430" cy="29065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None/>
              <a:tabLst/>
              <a:defRPr/>
            </a:pPr>
            <a:r>
              <a:rPr lang="en-US" sz="2000" noProof="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Motif Instance</a:t>
            </a:r>
          </a:p>
        </p:txBody>
      </p:sp>
      <p:sp>
        <p:nvSpPr>
          <p:cNvPr id="12" name="Shape 82"/>
          <p:cNvSpPr txBox="1">
            <a:spLocks/>
          </p:cNvSpPr>
          <p:nvPr/>
        </p:nvSpPr>
        <p:spPr>
          <a:xfrm>
            <a:off x="6547076" y="6086111"/>
            <a:ext cx="2845214" cy="41297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None/>
              <a:tabLst/>
              <a:defRPr/>
            </a:pPr>
            <a:r>
              <a:rPr lang="en-US" sz="2000" noProof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More Motif Patterns</a:t>
            </a:r>
            <a:endParaRPr lang="en-US" sz="2000" noProof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346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1" grpId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Text-Network Collaboration: </a:t>
            </a:r>
            <a:r>
              <a:rPr lang="en-US" b="1" dirty="0"/>
              <a:t>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24</a:t>
            </a:fld>
            <a:endParaRPr lang="en-US"/>
          </a:p>
        </p:txBody>
      </p:sp>
      <p:sp>
        <p:nvSpPr>
          <p:cNvPr id="5" name="Shape 82"/>
          <p:cNvSpPr txBox="1">
            <a:spLocks/>
          </p:cNvSpPr>
          <p:nvPr/>
        </p:nvSpPr>
        <p:spPr>
          <a:xfrm>
            <a:off x="720090" y="1403996"/>
            <a:ext cx="10751820" cy="433338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Motif patterns are not created equally, even given by human experts</a:t>
            </a:r>
          </a:p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341305" marR="0" lvl="0" indent="-341305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tabLst/>
              <a:defRPr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Motif instances of the same motif patterns are not equally informative </a:t>
            </a:r>
          </a:p>
        </p:txBody>
      </p:sp>
      <p:pic>
        <p:nvPicPr>
          <p:cNvPr id="6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93" t="8855" r="60022" b="21485"/>
          <a:stretch/>
        </p:blipFill>
        <p:spPr>
          <a:xfrm>
            <a:off x="2897837" y="2010752"/>
            <a:ext cx="2839278" cy="1888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6329" t="3619" r="65027" b="18904"/>
          <a:stretch/>
        </p:blipFill>
        <p:spPr>
          <a:xfrm>
            <a:off x="6404114" y="1874879"/>
            <a:ext cx="1490869" cy="2160180"/>
          </a:xfrm>
          <a:prstGeom prst="rect">
            <a:avLst/>
          </a:prstGeom>
        </p:spPr>
      </p:pic>
      <p:sp>
        <p:nvSpPr>
          <p:cNvPr id="8" name="Shape 82"/>
          <p:cNvSpPr txBox="1">
            <a:spLocks/>
          </p:cNvSpPr>
          <p:nvPr/>
        </p:nvSpPr>
        <p:spPr>
          <a:xfrm>
            <a:off x="5755128" y="2742941"/>
            <a:ext cx="566160" cy="38426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None/>
              <a:tabLst/>
              <a:defRPr/>
            </a:pPr>
            <a:r>
              <a:rPr lang="en-US" sz="200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vs.</a:t>
            </a:r>
            <a:endParaRPr lang="en-US" sz="2000" noProof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Shape 82"/>
          <p:cNvSpPr txBox="1">
            <a:spLocks/>
          </p:cNvSpPr>
          <p:nvPr/>
        </p:nvSpPr>
        <p:spPr>
          <a:xfrm>
            <a:off x="720090" y="2583699"/>
            <a:ext cx="2552472" cy="702751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More effective at fine-grained levels</a:t>
            </a:r>
            <a:endParaRPr lang="en-US" sz="2000" noProof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Shape 82"/>
          <p:cNvSpPr txBox="1">
            <a:spLocks/>
          </p:cNvSpPr>
          <p:nvPr/>
        </p:nvSpPr>
        <p:spPr>
          <a:xfrm>
            <a:off x="8028635" y="2583698"/>
            <a:ext cx="2705626" cy="702751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More effective at coarse-grained levels</a:t>
            </a:r>
            <a:endParaRPr lang="en-US" sz="2000" noProof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Shape 82"/>
          <p:cNvSpPr txBox="1">
            <a:spLocks/>
          </p:cNvSpPr>
          <p:nvPr/>
        </p:nvSpPr>
        <p:spPr>
          <a:xfrm>
            <a:off x="5004784" y="5115354"/>
            <a:ext cx="3263092" cy="35137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None/>
              <a:tabLst/>
              <a:defRPr/>
            </a:pPr>
            <a:r>
              <a:rPr lang="en-US" sz="2000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SIGKDD  </a:t>
            </a:r>
            <a:r>
              <a:rPr lang="en-US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vs.   </a:t>
            </a:r>
            <a:r>
              <a:rPr lang="en-US" sz="2000" b="1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SIGMOD</a:t>
            </a:r>
            <a:endParaRPr lang="en-US" sz="2000" b="1" noProof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Shape 82"/>
          <p:cNvSpPr txBox="1">
            <a:spLocks/>
          </p:cNvSpPr>
          <p:nvPr/>
        </p:nvSpPr>
        <p:spPr>
          <a:xfrm>
            <a:off x="6861618" y="5688536"/>
            <a:ext cx="3263092" cy="35137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More focused venues</a:t>
            </a:r>
            <a:endParaRPr lang="en-US" sz="2000" noProof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Shape 82"/>
          <p:cNvSpPr txBox="1">
            <a:spLocks/>
          </p:cNvSpPr>
          <p:nvPr/>
        </p:nvSpPr>
        <p:spPr>
          <a:xfrm>
            <a:off x="3226260" y="5688536"/>
            <a:ext cx="3263092" cy="351376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None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More diverse venues</a:t>
            </a:r>
            <a:endParaRPr lang="en-US" sz="2000" noProof="0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16329" t="3619" r="65027" b="18904"/>
          <a:stretch/>
        </p:blipFill>
        <p:spPr>
          <a:xfrm>
            <a:off x="1947298" y="4561295"/>
            <a:ext cx="1490869" cy="216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89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NetTaxo</a:t>
            </a:r>
            <a:r>
              <a:rPr lang="en-US" dirty="0"/>
              <a:t>: Instance-Level Motif Selection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25</a:t>
            </a:fld>
            <a:endParaRPr lang="en-US"/>
          </a:p>
        </p:txBody>
      </p:sp>
      <p:sp>
        <p:nvSpPr>
          <p:cNvPr id="6" name="Shape 82"/>
          <p:cNvSpPr txBox="1">
            <a:spLocks/>
          </p:cNvSpPr>
          <p:nvPr/>
        </p:nvSpPr>
        <p:spPr>
          <a:xfrm>
            <a:off x="720090" y="1435888"/>
            <a:ext cx="10751820" cy="128205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Starts from term embedding using textual contexts only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Anchor terms makes the initial clustering results more robust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Joint term embedding based on selected motif instances &amp; textual contexts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45CE20-D381-B746-ACFB-EFC23A7C5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801075"/>
            <a:ext cx="10515600" cy="3659144"/>
          </a:xfrm>
        </p:spPr>
      </p:pic>
    </p:spTree>
    <p:extLst>
      <p:ext uri="{BB962C8B-B14F-4D97-AF65-F5344CB8AC3E}">
        <p14:creationId xmlns:p14="http://schemas.microsoft.com/office/powerpoint/2010/main" val="3046876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NetTaxo</a:t>
            </a:r>
            <a:r>
              <a:rPr lang="en-US" dirty="0"/>
              <a:t>: Joint Clustering Results (CS domain, 1</a:t>
            </a:r>
            <a:r>
              <a:rPr lang="en-US" baseline="30000" dirty="0"/>
              <a:t>st</a:t>
            </a:r>
            <a:r>
              <a:rPr lang="en-US" dirty="0"/>
              <a:t> level)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19499" y="1646866"/>
            <a:ext cx="377370" cy="37737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*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7101" y="2599745"/>
            <a:ext cx="3293108" cy="292783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natural language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machine translation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statistical machine translation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question answering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dependency parsing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word sense disambiguation</a:t>
            </a:r>
          </a:p>
          <a:p>
            <a:pPr algn="ctr"/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coreference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resolution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natural language processing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word order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word alignment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7734" y="2599744"/>
            <a:ext cx="2948635" cy="292783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feature selection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reinforcement learning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active learning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model selection</a:t>
            </a:r>
          </a:p>
          <a:p>
            <a:pPr algn="ctr"/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gaussian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process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neural networks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learning algorithms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decision trees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function approximation</a:t>
            </a:r>
          </a:p>
          <a:p>
            <a:pPr algn="ctr"/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gaussian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processes </a:t>
            </a:r>
          </a:p>
        </p:txBody>
      </p:sp>
      <p:sp>
        <p:nvSpPr>
          <p:cNvPr id="9" name="Rectangle 8"/>
          <p:cNvSpPr/>
          <p:nvPr/>
        </p:nvSpPr>
        <p:spPr>
          <a:xfrm>
            <a:off x="409927" y="2599746"/>
            <a:ext cx="3009649" cy="292783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data mining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knowledge discovery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social network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recommender systems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social media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social networks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collaborative filtering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link prediction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social network analysis</a:t>
            </a:r>
          </a:p>
          <a:p>
            <a:pPr algn="ctr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web search </a:t>
            </a:r>
          </a:p>
        </p:txBody>
      </p:sp>
      <p:cxnSp>
        <p:nvCxnSpPr>
          <p:cNvPr id="10" name="Elbow Connector 9"/>
          <p:cNvCxnSpPr>
            <a:stCxn id="10" idx="1"/>
            <a:endCxn id="14" idx="0"/>
          </p:cNvCxnSpPr>
          <p:nvPr/>
        </p:nvCxnSpPr>
        <p:spPr>
          <a:xfrm rot="10800000" flipV="1">
            <a:off x="1914753" y="1835550"/>
            <a:ext cx="4104747" cy="764195"/>
          </a:xfrm>
          <a:prstGeom prst="bentConnector2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10" idx="1"/>
            <a:endCxn id="11" idx="0"/>
          </p:cNvCxnSpPr>
          <p:nvPr/>
        </p:nvCxnSpPr>
        <p:spPr>
          <a:xfrm rot="10800000" flipV="1">
            <a:off x="5373655" y="1835551"/>
            <a:ext cx="645844" cy="764194"/>
          </a:xfrm>
          <a:prstGeom prst="bentConnector2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3"/>
            <a:endCxn id="12" idx="0"/>
          </p:cNvCxnSpPr>
          <p:nvPr/>
        </p:nvCxnSpPr>
        <p:spPr>
          <a:xfrm>
            <a:off x="6396869" y="1835551"/>
            <a:ext cx="2405183" cy="764193"/>
          </a:xfrm>
          <a:prstGeom prst="bentConnector2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3"/>
          </p:cNvCxnSpPr>
          <p:nvPr/>
        </p:nvCxnSpPr>
        <p:spPr>
          <a:xfrm>
            <a:off x="6396869" y="1835551"/>
            <a:ext cx="5022351" cy="764193"/>
          </a:xfrm>
          <a:prstGeom prst="bentConnector2">
            <a:avLst/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096054" y="2599744"/>
            <a:ext cx="646331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6530" y="6071077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6" name="Elbow Connector 15"/>
          <p:cNvCxnSpPr>
            <a:stCxn id="14" idx="2"/>
          </p:cNvCxnSpPr>
          <p:nvPr/>
        </p:nvCxnSpPr>
        <p:spPr>
          <a:xfrm rot="5400000">
            <a:off x="1052766" y="5209091"/>
            <a:ext cx="543500" cy="1180472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78349" y="6066474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</a:p>
        </p:txBody>
      </p:sp>
      <p:cxnSp>
        <p:nvCxnSpPr>
          <p:cNvPr id="18" name="Elbow Connector 17"/>
          <p:cNvCxnSpPr>
            <a:stCxn id="14" idx="2"/>
          </p:cNvCxnSpPr>
          <p:nvPr/>
        </p:nvCxnSpPr>
        <p:spPr>
          <a:xfrm rot="5400000">
            <a:off x="1430978" y="5582699"/>
            <a:ext cx="538897" cy="428653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33327" y="6066474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0" name="Elbow Connector 19"/>
          <p:cNvCxnSpPr>
            <a:stCxn id="14" idx="2"/>
          </p:cNvCxnSpPr>
          <p:nvPr/>
        </p:nvCxnSpPr>
        <p:spPr>
          <a:xfrm rot="16200000" flipH="1">
            <a:off x="1858466" y="5583862"/>
            <a:ext cx="538897" cy="426325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90634" y="6067427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</a:p>
        </p:txBody>
      </p:sp>
      <p:cxnSp>
        <p:nvCxnSpPr>
          <p:cNvPr id="22" name="Elbow Connector 21"/>
          <p:cNvCxnSpPr>
            <a:stCxn id="14" idx="2"/>
          </p:cNvCxnSpPr>
          <p:nvPr/>
        </p:nvCxnSpPr>
        <p:spPr>
          <a:xfrm rot="16200000" flipH="1">
            <a:off x="2286643" y="5155686"/>
            <a:ext cx="539850" cy="1283632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19723" y="6071075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</a:p>
        </p:txBody>
      </p:sp>
      <p:cxnSp>
        <p:nvCxnSpPr>
          <p:cNvPr id="24" name="Elbow Connector 23"/>
          <p:cNvCxnSpPr/>
          <p:nvPr/>
        </p:nvCxnSpPr>
        <p:spPr>
          <a:xfrm rot="5400000">
            <a:off x="4545959" y="5209089"/>
            <a:ext cx="543500" cy="1180472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71542" y="6066472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6" name="Elbow Connector 25"/>
          <p:cNvCxnSpPr/>
          <p:nvPr/>
        </p:nvCxnSpPr>
        <p:spPr>
          <a:xfrm rot="5400000">
            <a:off x="4924171" y="5582697"/>
            <a:ext cx="538897" cy="428653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26520" y="6066472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28" name="Elbow Connector 27"/>
          <p:cNvCxnSpPr/>
          <p:nvPr/>
        </p:nvCxnSpPr>
        <p:spPr>
          <a:xfrm rot="16200000" flipH="1">
            <a:off x="5351659" y="5583860"/>
            <a:ext cx="538897" cy="426325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83827" y="6067425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0" name="Elbow Connector 29"/>
          <p:cNvCxnSpPr/>
          <p:nvPr/>
        </p:nvCxnSpPr>
        <p:spPr>
          <a:xfrm rot="16200000" flipH="1">
            <a:off x="5779836" y="5155684"/>
            <a:ext cx="539850" cy="1283632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42070" y="6071073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5400000">
            <a:off x="8068306" y="5209087"/>
            <a:ext cx="543500" cy="1180472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293889" y="6066470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4" name="Elbow Connector 33"/>
          <p:cNvCxnSpPr/>
          <p:nvPr/>
        </p:nvCxnSpPr>
        <p:spPr>
          <a:xfrm rot="5400000">
            <a:off x="8446518" y="5582695"/>
            <a:ext cx="538897" cy="428653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148867" y="6066470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6" name="Elbow Connector 35"/>
          <p:cNvCxnSpPr/>
          <p:nvPr/>
        </p:nvCxnSpPr>
        <p:spPr>
          <a:xfrm rot="16200000" flipH="1">
            <a:off x="8874006" y="5583858"/>
            <a:ext cx="538897" cy="426325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006174" y="6067423"/>
            <a:ext cx="415498" cy="369332"/>
          </a:xfrm>
          <a:prstGeom prst="rect">
            <a:avLst/>
          </a:prstGeom>
          <a:noFill/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is-IS" b="1" dirty="0">
                <a:latin typeface="Helvetica" charset="0"/>
                <a:ea typeface="Helvetica" charset="0"/>
                <a:cs typeface="Helvetica" charset="0"/>
              </a:rPr>
              <a:t>…</a:t>
            </a:r>
            <a:endParaRPr lang="en-US" b="1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38" name="Elbow Connector 37"/>
          <p:cNvCxnSpPr/>
          <p:nvPr/>
        </p:nvCxnSpPr>
        <p:spPr>
          <a:xfrm rot="16200000" flipH="1">
            <a:off x="9302183" y="5155682"/>
            <a:ext cx="539850" cy="1283632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41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NetTaxo</a:t>
            </a:r>
            <a:r>
              <a:rPr lang="en-US" dirty="0"/>
              <a:t>: Implicit Motif Pattern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27</a:t>
            </a:fld>
            <a:endParaRPr lang="en-US"/>
          </a:p>
        </p:txBody>
      </p:sp>
      <p:sp>
        <p:nvSpPr>
          <p:cNvPr id="6" name="Shape 82"/>
          <p:cNvSpPr txBox="1">
            <a:spLocks/>
          </p:cNvSpPr>
          <p:nvPr/>
        </p:nvSpPr>
        <p:spPr>
          <a:xfrm>
            <a:off x="720090" y="1706052"/>
            <a:ext cx="10751820" cy="579948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Instance-level selection implicitly filters useless motif patterns too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16F8507-E517-8441-8222-8418F580D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0200" y="2368550"/>
            <a:ext cx="8991600" cy="3987800"/>
          </a:xfrm>
        </p:spPr>
      </p:pic>
    </p:spTree>
    <p:extLst>
      <p:ext uri="{BB962C8B-B14F-4D97-AF65-F5344CB8AC3E}">
        <p14:creationId xmlns:p14="http://schemas.microsoft.com/office/powerpoint/2010/main" val="14676813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</a:t>
            </a:r>
            <a:r>
              <a:rPr lang="en-US" dirty="0"/>
              <a:t>: Selected Motif Instances 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80" y="3283451"/>
            <a:ext cx="10515600" cy="2910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22" y="3283451"/>
            <a:ext cx="6817658" cy="2786947"/>
          </a:xfrm>
          <a:prstGeom prst="rect">
            <a:avLst/>
          </a:prstGeom>
        </p:spPr>
      </p:pic>
      <p:sp>
        <p:nvSpPr>
          <p:cNvPr id="7" name="Shape 82"/>
          <p:cNvSpPr txBox="1">
            <a:spLocks/>
          </p:cNvSpPr>
          <p:nvPr/>
        </p:nvSpPr>
        <p:spPr>
          <a:xfrm>
            <a:off x="740872" y="1683327"/>
            <a:ext cx="10751820" cy="1059872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Interesting motif instances selected at different levels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Author pairs with more focused research topics are selected at the 2</a:t>
            </a:r>
            <a:r>
              <a:rPr lang="en-US" baseline="30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nd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50555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</a:t>
            </a:r>
            <a:r>
              <a:rPr lang="en-US" dirty="0"/>
              <a:t>: Selected Motif Instances II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3458516"/>
            <a:ext cx="9843247" cy="2897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376" y="3458516"/>
            <a:ext cx="3507441" cy="2878867"/>
          </a:xfrm>
          <a:prstGeom prst="rect">
            <a:avLst/>
          </a:prstGeom>
        </p:spPr>
      </p:pic>
      <p:sp>
        <p:nvSpPr>
          <p:cNvPr id="8" name="Shape 82"/>
          <p:cNvSpPr txBox="1">
            <a:spLocks/>
          </p:cNvSpPr>
          <p:nvPr/>
        </p:nvSpPr>
        <p:spPr>
          <a:xfrm>
            <a:off x="740872" y="1683327"/>
            <a:ext cx="10751820" cy="141006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Interesting motif instances selected at different levels</a:t>
            </a: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Recent, diverse &amp; early, focused venues may help at the 2</a:t>
            </a:r>
            <a:r>
              <a:rPr lang="en-US" baseline="30000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nd</a:t>
            </a:r>
            <a:r>
              <a:rPr lang="en-US" dirty="0">
                <a:solidFill>
                  <a:srgbClr val="000000"/>
                </a:solidFill>
                <a:latin typeface="Helvetica" charset="0"/>
                <a:ea typeface="Helvetica" charset="0"/>
                <a:cs typeface="Helvetica" charset="0"/>
              </a:rPr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3329494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/>
              <a:t>Example: ACM CCS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43525C-90D0-AC4E-BE2F-575CFCFFF6EF}"/>
              </a:ext>
            </a:extLst>
          </p:cNvPr>
          <p:cNvGrpSpPr/>
          <p:nvPr/>
        </p:nvGrpSpPr>
        <p:grpSpPr>
          <a:xfrm>
            <a:off x="1625153" y="1365963"/>
            <a:ext cx="9226621" cy="5492037"/>
            <a:chOff x="1991313" y="1615480"/>
            <a:chExt cx="8209373" cy="488653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B3C07B-BB32-AE48-8B8E-D03234F8E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1313" y="1615480"/>
              <a:ext cx="8209373" cy="4886532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BA10303-B484-3840-A89D-CBE9AA974008}"/>
                </a:ext>
              </a:extLst>
            </p:cNvPr>
            <p:cNvSpPr/>
            <p:nvPr/>
          </p:nvSpPr>
          <p:spPr>
            <a:xfrm>
              <a:off x="6721642" y="5454315"/>
              <a:ext cx="1331495" cy="304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D71A5B2-B656-4944-A73B-1BE168EA7818}"/>
              </a:ext>
            </a:extLst>
          </p:cNvPr>
          <p:cNvSpPr/>
          <p:nvPr/>
        </p:nvSpPr>
        <p:spPr>
          <a:xfrm>
            <a:off x="8438115" y="6354457"/>
            <a:ext cx="2415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hlinkClick r:id="rId3"/>
              </a:rPr>
              <a:t>https://dl.acm.org/ccs/ccs.cfm</a:t>
            </a:r>
            <a:endParaRPr lang="en-US" sz="1400" i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3807C1B-A29B-4840-B4F4-735959CCB2B1}"/>
              </a:ext>
            </a:extLst>
          </p:cNvPr>
          <p:cNvGrpSpPr/>
          <p:nvPr/>
        </p:nvGrpSpPr>
        <p:grpSpPr>
          <a:xfrm>
            <a:off x="3999025" y="3741897"/>
            <a:ext cx="2095061" cy="1260012"/>
            <a:chOff x="3999025" y="3741897"/>
            <a:chExt cx="2095061" cy="126001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E8EF070-7A16-F347-B832-5807613917B7}"/>
                </a:ext>
              </a:extLst>
            </p:cNvPr>
            <p:cNvSpPr/>
            <p:nvPr/>
          </p:nvSpPr>
          <p:spPr>
            <a:xfrm>
              <a:off x="4311490" y="4475431"/>
              <a:ext cx="1543877" cy="526478"/>
            </a:xfrm>
            <a:prstGeom prst="roundRect">
              <a:avLst/>
            </a:prstGeom>
            <a:noFill/>
            <a:ln w="381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7030A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4669FF-32B3-A94D-A0C6-AF185E9B1E93}"/>
                </a:ext>
              </a:extLst>
            </p:cNvPr>
            <p:cNvSpPr txBox="1"/>
            <p:nvPr/>
          </p:nvSpPr>
          <p:spPr>
            <a:xfrm>
              <a:off x="3999025" y="3741897"/>
              <a:ext cx="2095061" cy="3917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7030A0"/>
                  </a:solidFill>
                </a:rPr>
                <a:t>General</a:t>
              </a:r>
              <a:r>
                <a:rPr lang="zh-CN" altLang="en-US" sz="2200" dirty="0">
                  <a:solidFill>
                    <a:srgbClr val="7030A0"/>
                  </a:solidFill>
                </a:rPr>
                <a:t> </a:t>
              </a:r>
              <a:r>
                <a:rPr lang="en-US" altLang="zh-CN" sz="2200" dirty="0">
                  <a:solidFill>
                    <a:srgbClr val="7030A0"/>
                  </a:solidFill>
                </a:rPr>
                <a:t>Concept</a:t>
              </a:r>
              <a:endParaRPr lang="en-US" sz="2200" dirty="0">
                <a:solidFill>
                  <a:srgbClr val="7030A0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2B377FB-2A80-7F4B-87AB-5A614FA1793A}"/>
                </a:ext>
              </a:extLst>
            </p:cNvPr>
            <p:cNvCxnSpPr>
              <a:stCxn id="16" idx="2"/>
              <a:endCxn id="15" idx="0"/>
            </p:cNvCxnSpPr>
            <p:nvPr/>
          </p:nvCxnSpPr>
          <p:spPr>
            <a:xfrm>
              <a:off x="5046556" y="4133613"/>
              <a:ext cx="36873" cy="34181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3309AD-31D5-B547-8FE2-998A7DAB778D}"/>
              </a:ext>
            </a:extLst>
          </p:cNvPr>
          <p:cNvGrpSpPr/>
          <p:nvPr/>
        </p:nvGrpSpPr>
        <p:grpSpPr>
          <a:xfrm>
            <a:off x="4211406" y="5543127"/>
            <a:ext cx="5315533" cy="697250"/>
            <a:chOff x="4211406" y="5543127"/>
            <a:chExt cx="5315533" cy="69725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2F2306B-9513-864F-B231-F4F3649226CC}"/>
                </a:ext>
              </a:extLst>
            </p:cNvPr>
            <p:cNvSpPr/>
            <p:nvPr/>
          </p:nvSpPr>
          <p:spPr>
            <a:xfrm>
              <a:off x="4211406" y="5543127"/>
              <a:ext cx="2798993" cy="697250"/>
            </a:xfrm>
            <a:prstGeom prst="roundRect">
              <a:avLst/>
            </a:prstGeom>
            <a:noFill/>
            <a:ln w="38100">
              <a:solidFill>
                <a:srgbClr val="0000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6564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227239-8ACA-954A-9545-8E07CED876E7}"/>
                </a:ext>
              </a:extLst>
            </p:cNvPr>
            <p:cNvSpPr txBox="1"/>
            <p:nvPr/>
          </p:nvSpPr>
          <p:spPr>
            <a:xfrm>
              <a:off x="7349292" y="5729516"/>
              <a:ext cx="217764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200" dirty="0">
                  <a:solidFill>
                    <a:srgbClr val="0033CC"/>
                  </a:solidFill>
                </a:rPr>
                <a:t>Specific</a:t>
              </a:r>
              <a:r>
                <a:rPr lang="zh-CN" altLang="en-US" sz="2200" dirty="0">
                  <a:solidFill>
                    <a:srgbClr val="0033CC"/>
                  </a:solidFill>
                </a:rPr>
                <a:t> </a:t>
              </a:r>
              <a:r>
                <a:rPr lang="en-US" altLang="zh-CN" sz="2200" dirty="0">
                  <a:solidFill>
                    <a:srgbClr val="0033CC"/>
                  </a:solidFill>
                </a:rPr>
                <a:t>Concepts</a:t>
              </a:r>
              <a:endParaRPr lang="en-US" sz="2200" dirty="0">
                <a:solidFill>
                  <a:srgbClr val="0033CC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68D98C9-3077-0F45-A3A5-797AF08B70D0}"/>
                </a:ext>
              </a:extLst>
            </p:cNvPr>
            <p:cNvCxnSpPr>
              <a:stCxn id="20" idx="1"/>
              <a:endCxn id="19" idx="3"/>
            </p:cNvCxnSpPr>
            <p:nvPr/>
          </p:nvCxnSpPr>
          <p:spPr>
            <a:xfrm flipH="1" flipV="1">
              <a:off x="7010399" y="5891752"/>
              <a:ext cx="338893" cy="53208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A40ECCD-C085-2747-8860-D2AB91502C67}"/>
              </a:ext>
            </a:extLst>
          </p:cNvPr>
          <p:cNvGrpSpPr/>
          <p:nvPr/>
        </p:nvGrpSpPr>
        <p:grpSpPr>
          <a:xfrm>
            <a:off x="6366933" y="2044407"/>
            <a:ext cx="4267200" cy="1697490"/>
            <a:chOff x="6366933" y="2044407"/>
            <a:chExt cx="4267200" cy="1697490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1D57D22-8563-7342-A3AD-73FBBBB19BA5}"/>
                </a:ext>
              </a:extLst>
            </p:cNvPr>
            <p:cNvSpPr/>
            <p:nvPr/>
          </p:nvSpPr>
          <p:spPr>
            <a:xfrm>
              <a:off x="6366933" y="2044407"/>
              <a:ext cx="4267200" cy="16974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6564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3259FEA-2B2F-8843-8BD8-45CB91656011}"/>
                </a:ext>
              </a:extLst>
            </p:cNvPr>
            <p:cNvSpPr txBox="1"/>
            <p:nvPr/>
          </p:nvSpPr>
          <p:spPr>
            <a:xfrm>
              <a:off x="6777751" y="2523820"/>
              <a:ext cx="3701490" cy="73866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2607"/>
                  </a:solidFill>
                </a:rPr>
                <a:t>A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concept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is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represented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</a:p>
            <a:p>
              <a:pPr algn="ctr"/>
              <a:r>
                <a:rPr lang="en-US" altLang="zh-CN" sz="2400" b="1" dirty="0">
                  <a:solidFill>
                    <a:srgbClr val="FF2607"/>
                  </a:solidFill>
                </a:rPr>
                <a:t>by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a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single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term</a:t>
              </a:r>
              <a:endParaRPr lang="en-US" sz="2400" b="1" dirty="0">
                <a:solidFill>
                  <a:srgbClr val="FF26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15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NetTaxo</a:t>
            </a:r>
            <a:r>
              <a:rPr lang="en-US" dirty="0"/>
              <a:t>: Evaluation Metrics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3852" y="1655533"/>
            <a:ext cx="11084296" cy="4700817"/>
          </a:xfrm>
          <a:prstGeom prst="rect">
            <a:avLst/>
          </a:prstGeom>
          <a:noFill/>
          <a:effectLst/>
        </p:spPr>
        <p:txBody>
          <a:bodyPr vert="horz" lIns="68579" tIns="34289" rIns="68579" bIns="3428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Coherence Measure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Are the terms at the same taxonomy node coherent?</a:t>
            </a:r>
          </a:p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Sibling Exclusiveness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Are the terms at a taxonomy node more similar compared to the terms at its sibling nodes?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b="1" dirty="0">
                <a:latin typeface="Helvetica" charset="0"/>
                <a:ea typeface="Helvetica" charset="0"/>
                <a:cs typeface="Helvetica" charset="0"/>
              </a:rPr>
              <a:t>Parent-Child Relationship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Are the relationships between the taxonomy nodes correct?</a:t>
            </a:r>
          </a:p>
          <a:p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All metrics are between 0 and 1; The bigger, the better.</a:t>
            </a:r>
          </a:p>
        </p:txBody>
      </p:sp>
    </p:spTree>
    <p:extLst>
      <p:ext uri="{BB962C8B-B14F-4D97-AF65-F5344CB8AC3E}">
        <p14:creationId xmlns:p14="http://schemas.microsoft.com/office/powerpoint/2010/main" val="128787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NetTaxo</a:t>
            </a:r>
            <a:r>
              <a:rPr lang="en-US" dirty="0"/>
              <a:t>: Experimental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31</a:t>
            </a:fld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1385696"/>
            <a:ext cx="10515600" cy="2211615"/>
          </a:xfrm>
          <a:prstGeom prst="rect">
            <a:avLst/>
          </a:prstGeom>
          <a:noFill/>
          <a:effectLst/>
        </p:spPr>
        <p:txBody>
          <a:bodyPr vert="horz" lIns="68579" tIns="34289" rIns="68579" bIns="34289" rtlCol="0">
            <a:noAutofit/>
          </a:bodyPr>
          <a:lstStyle>
            <a:lvl1pPr marL="341313" indent="-3413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88" indent="-3730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96" indent="-300031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813" indent="-29051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7463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Two domains: CS papers &amp; Yelp reviews</a:t>
            </a:r>
          </a:p>
          <a:p>
            <a:pPr marL="341313" lvl="1" indent="-341313">
              <a:buClr>
                <a:srgbClr val="0000CC"/>
              </a:buClr>
            </a:pP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Compared with (“++” means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 “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enhanced by our phrase mining results”)</a:t>
            </a:r>
          </a:p>
          <a:p>
            <a:pPr lvl="1"/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TaxoGen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(KDD’18) &amp; HPAM++: Using text data only</a:t>
            </a:r>
          </a:p>
          <a:p>
            <a:pPr lvl="1"/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CATHYHIN++ (ICDM’13, TKDE’18): Using network data only</a:t>
            </a:r>
          </a:p>
          <a:p>
            <a:pPr lvl="1"/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HClusEmbed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(NeurIPS’13, WWW’15): combines both term and node 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embeddings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4053"/>
            <a:ext cx="12192000" cy="30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1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E78B69-E5B7-7C41-8EE6-4D66B4E7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65" y="1380669"/>
            <a:ext cx="113665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/>
              <a:t>Example: eBay Product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4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0DFD73-D038-FB43-8FC2-6B85A467399D}"/>
              </a:ext>
            </a:extLst>
          </p:cNvPr>
          <p:cNvSpPr/>
          <p:nvPr/>
        </p:nvSpPr>
        <p:spPr>
          <a:xfrm>
            <a:off x="9127122" y="6468578"/>
            <a:ext cx="3064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hlinkClick r:id="rId3"/>
              </a:rPr>
              <a:t>https://www.ebay.com/n/all-categories</a:t>
            </a:r>
            <a:endParaRPr lang="en-US" sz="1400" i="1" dirty="0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5C2260F-7D03-9B4F-814A-1CB3800F965E}"/>
              </a:ext>
            </a:extLst>
          </p:cNvPr>
          <p:cNvSpPr/>
          <p:nvPr/>
        </p:nvSpPr>
        <p:spPr>
          <a:xfrm>
            <a:off x="312465" y="1938655"/>
            <a:ext cx="1379844" cy="4331513"/>
          </a:xfrm>
          <a:prstGeom prst="round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68A2C0-F55B-6A4C-85F8-44538A4A94DB}"/>
              </a:ext>
            </a:extLst>
          </p:cNvPr>
          <p:cNvSpPr txBox="1"/>
          <p:nvPr/>
        </p:nvSpPr>
        <p:spPr>
          <a:xfrm>
            <a:off x="2001470" y="3400286"/>
            <a:ext cx="1976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7030A0"/>
                </a:solidFill>
              </a:rPr>
              <a:t>General concepts</a:t>
            </a:r>
            <a:endParaRPr lang="en-US" sz="2200" dirty="0">
              <a:solidFill>
                <a:srgbClr val="7030A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BA497A-8D7F-FD4F-A004-816901890870}"/>
              </a:ext>
            </a:extLst>
          </p:cNvPr>
          <p:cNvCxnSpPr>
            <a:endCxn id="27" idx="3"/>
          </p:cNvCxnSpPr>
          <p:nvPr/>
        </p:nvCxnSpPr>
        <p:spPr>
          <a:xfrm flipH="1">
            <a:off x="1692309" y="3824621"/>
            <a:ext cx="270641" cy="27979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C2A4C86-3375-374B-8D23-CB13FD9871BD}"/>
              </a:ext>
            </a:extLst>
          </p:cNvPr>
          <p:cNvSpPr/>
          <p:nvPr/>
        </p:nvSpPr>
        <p:spPr>
          <a:xfrm>
            <a:off x="3297007" y="1938656"/>
            <a:ext cx="7120622" cy="543285"/>
          </a:xfrm>
          <a:prstGeom prst="roundRect">
            <a:avLst/>
          </a:prstGeom>
          <a:noFill/>
          <a:ln w="38100">
            <a:solidFill>
              <a:srgbClr val="0000C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6564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9F9788-2879-B847-84BF-30D918439CC6}"/>
              </a:ext>
            </a:extLst>
          </p:cNvPr>
          <p:cNvSpPr txBox="1"/>
          <p:nvPr/>
        </p:nvSpPr>
        <p:spPr>
          <a:xfrm>
            <a:off x="7651604" y="1371170"/>
            <a:ext cx="21776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0033CC"/>
                </a:solidFill>
              </a:rPr>
              <a:t>Specific</a:t>
            </a:r>
            <a:r>
              <a:rPr lang="zh-CN" altLang="en-US" sz="2200" dirty="0">
                <a:solidFill>
                  <a:srgbClr val="0033CC"/>
                </a:solidFill>
              </a:rPr>
              <a:t> </a:t>
            </a:r>
            <a:r>
              <a:rPr lang="en-US" altLang="zh-CN" sz="2200" dirty="0">
                <a:solidFill>
                  <a:srgbClr val="0033CC"/>
                </a:solidFill>
              </a:rPr>
              <a:t>concepts</a:t>
            </a:r>
            <a:endParaRPr lang="en-US" sz="2200" dirty="0">
              <a:solidFill>
                <a:srgbClr val="0033CC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781A72-6EF9-254B-B367-707DA09A06DB}"/>
              </a:ext>
            </a:extLst>
          </p:cNvPr>
          <p:cNvCxnSpPr/>
          <p:nvPr/>
        </p:nvCxnSpPr>
        <p:spPr>
          <a:xfrm flipH="1">
            <a:off x="6613071" y="1586614"/>
            <a:ext cx="1038534" cy="352041"/>
          </a:xfrm>
          <a:prstGeom prst="straightConnector1">
            <a:avLst/>
          </a:prstGeom>
          <a:ln w="38100">
            <a:solidFill>
              <a:srgbClr val="0000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5A9107B-D93A-374E-852F-2C1CA51B2E0B}"/>
              </a:ext>
            </a:extLst>
          </p:cNvPr>
          <p:cNvSpPr/>
          <p:nvPr/>
        </p:nvSpPr>
        <p:spPr>
          <a:xfrm>
            <a:off x="5986979" y="3552713"/>
            <a:ext cx="2716148" cy="2834220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86564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5A4654-F9F5-AC4D-AD2C-5243D65FB3E3}"/>
              </a:ext>
            </a:extLst>
          </p:cNvPr>
          <p:cNvSpPr txBox="1"/>
          <p:nvPr/>
        </p:nvSpPr>
        <p:spPr>
          <a:xfrm>
            <a:off x="4269586" y="6345468"/>
            <a:ext cx="30754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>
                <a:solidFill>
                  <a:srgbClr val="BD582C"/>
                </a:solidFill>
              </a:rPr>
              <a:t>Most specific concepts</a:t>
            </a:r>
            <a:endParaRPr lang="en-US" sz="2200" dirty="0">
              <a:solidFill>
                <a:srgbClr val="BD582C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A9757E1-416E-9E4E-846F-3F15A0428FE8}"/>
              </a:ext>
            </a:extLst>
          </p:cNvPr>
          <p:cNvCxnSpPr/>
          <p:nvPr/>
        </p:nvCxnSpPr>
        <p:spPr>
          <a:xfrm flipV="1">
            <a:off x="5448452" y="6163312"/>
            <a:ext cx="587514" cy="22115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863CF0D-93D6-F543-8140-8A4784C7DFA0}"/>
              </a:ext>
            </a:extLst>
          </p:cNvPr>
          <p:cNvSpPr/>
          <p:nvPr/>
        </p:nvSpPr>
        <p:spPr>
          <a:xfrm>
            <a:off x="2001470" y="2661555"/>
            <a:ext cx="216797" cy="2878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9D7A74B-5B72-3844-AAE0-23A4BF11A6BE}"/>
              </a:ext>
            </a:extLst>
          </p:cNvPr>
          <p:cNvGrpSpPr/>
          <p:nvPr/>
        </p:nvGrpSpPr>
        <p:grpSpPr>
          <a:xfrm>
            <a:off x="872823" y="1819434"/>
            <a:ext cx="4969177" cy="4838232"/>
            <a:chOff x="872823" y="1901079"/>
            <a:chExt cx="4969177" cy="4838232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ABF475A-B38E-B641-B6C7-BAFF592E4A65}"/>
                </a:ext>
              </a:extLst>
            </p:cNvPr>
            <p:cNvSpPr/>
            <p:nvPr/>
          </p:nvSpPr>
          <p:spPr>
            <a:xfrm>
              <a:off x="3220955" y="1901079"/>
              <a:ext cx="2621045" cy="395199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6564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71BF37A-114A-D448-A4F4-20C696F707FE}"/>
                </a:ext>
              </a:extLst>
            </p:cNvPr>
            <p:cNvSpPr txBox="1"/>
            <p:nvPr/>
          </p:nvSpPr>
          <p:spPr>
            <a:xfrm>
              <a:off x="872823" y="5631315"/>
              <a:ext cx="2536879" cy="1107996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2607"/>
                  </a:solidFill>
                </a:rPr>
                <a:t>A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concept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is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represented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by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a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small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term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cluster</a:t>
              </a:r>
              <a:endParaRPr lang="en-US" sz="2400" b="1" dirty="0">
                <a:solidFill>
                  <a:srgbClr val="FF26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555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/>
              <a:t>Two General Types of Taxonomy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5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469571"/>
            <a:ext cx="12192000" cy="525190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concept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i="1" dirty="0"/>
              <a:t>taxon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taxon,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categorize</a:t>
            </a:r>
            <a:r>
              <a:rPr lang="zh-CN" altLang="en-US" dirty="0"/>
              <a:t> </a:t>
            </a:r>
            <a:r>
              <a:rPr lang="en-US" altLang="zh-CN" dirty="0"/>
              <a:t>taxonomies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types:</a:t>
            </a:r>
            <a:endParaRPr lang="zh-CN" altLang="en-US" dirty="0"/>
          </a:p>
          <a:p>
            <a:pPr lvl="1"/>
            <a:r>
              <a:rPr lang="en-US" altLang="zh-CN" b="1" dirty="0"/>
              <a:t>Instance-based</a:t>
            </a:r>
            <a:r>
              <a:rPr lang="zh-CN" altLang="en-US" dirty="0"/>
              <a:t> </a:t>
            </a:r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taxon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(+</a:t>
            </a:r>
            <a:r>
              <a:rPr lang="zh-CN" altLang="en-US" dirty="0"/>
              <a:t> </a:t>
            </a:r>
            <a:r>
              <a:rPr lang="en-US" altLang="zh-CN" dirty="0"/>
              <a:t>strict</a:t>
            </a:r>
            <a:r>
              <a:rPr lang="zh-CN" altLang="en-US" dirty="0"/>
              <a:t> </a:t>
            </a:r>
            <a:r>
              <a:rPr lang="en-US" altLang="zh-CN" dirty="0"/>
              <a:t>synonyms)</a:t>
            </a:r>
            <a:endParaRPr lang="zh-CN" altLang="en-US" dirty="0"/>
          </a:p>
          <a:p>
            <a:pPr lvl="1"/>
            <a:endParaRPr lang="zh-CN" altLang="en-US" dirty="0"/>
          </a:p>
          <a:p>
            <a:pPr marL="200021" lvl="1" indent="0">
              <a:buNone/>
            </a:pPr>
            <a:endParaRPr lang="en-US" altLang="zh-CN" dirty="0"/>
          </a:p>
          <a:p>
            <a:pPr marL="200021" lvl="1" indent="0">
              <a:buNone/>
            </a:pPr>
            <a:endParaRPr lang="en-US" altLang="zh-CN" b="1" dirty="0"/>
          </a:p>
          <a:p>
            <a:pPr lvl="1"/>
            <a:r>
              <a:rPr lang="en-US" altLang="zh-CN" b="1" dirty="0"/>
              <a:t>Clustering-based</a:t>
            </a:r>
            <a:r>
              <a:rPr lang="zh-CN" altLang="en-US" dirty="0"/>
              <a:t> </a:t>
            </a:r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taxon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topically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EDEEB4-BD90-AF46-8608-E389FF650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670" y="2809287"/>
            <a:ext cx="2428771" cy="16195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446D0A-2783-CE43-80B5-7E26121A2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577" y="2973009"/>
            <a:ext cx="1081589" cy="1292060"/>
          </a:xfrm>
          <a:prstGeom prst="rect">
            <a:avLst/>
          </a:prstGeom>
        </p:spPr>
      </p:pic>
      <p:pic>
        <p:nvPicPr>
          <p:cNvPr id="12" name="Picture 2" descr="https://yt3.ggpht.com/a/AGF-l78AvVub0-c3BnQsJReugky05iOD0Vu6dgn0SA=s900-mo-c-c0xffffffff-rj-k-no">
            <a:extLst>
              <a:ext uri="{FF2B5EF4-FFF2-40B4-BE49-F238E27FC236}">
                <a16:creationId xmlns:a16="http://schemas.microsoft.com/office/drawing/2014/main" id="{EB7D7653-1D29-2E44-8A15-791C540E9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23"/>
          <a:stretch/>
        </p:blipFill>
        <p:spPr bwMode="auto">
          <a:xfrm>
            <a:off x="906844" y="3120857"/>
            <a:ext cx="1348690" cy="99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C764D7-5B46-D249-B0BC-A9577BC1CC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301" y="3139905"/>
            <a:ext cx="2953499" cy="958267"/>
          </a:xfrm>
          <a:prstGeom prst="rect">
            <a:avLst/>
          </a:prstGeom>
        </p:spPr>
      </p:pic>
      <p:pic>
        <p:nvPicPr>
          <p:cNvPr id="14" name="Picture 4" descr="mage result for eBay taxonomy">
            <a:extLst>
              <a:ext uri="{FF2B5EF4-FFF2-40B4-BE49-F238E27FC236}">
                <a16:creationId xmlns:a16="http://schemas.microsoft.com/office/drawing/2014/main" id="{AE717FA8-1849-D244-9987-A36BC290B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54011"/>
            <a:ext cx="1695028" cy="6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elated image">
            <a:extLst>
              <a:ext uri="{FF2B5EF4-FFF2-40B4-BE49-F238E27FC236}">
                <a16:creationId xmlns:a16="http://schemas.microsoft.com/office/drawing/2014/main" id="{C6EB5CE5-D90B-CC4D-9E05-AFCB7A76D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195" y="5203592"/>
            <a:ext cx="2306405" cy="89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9DA64B-3E8E-DB4E-B423-E846DDBD15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447" y="4972733"/>
            <a:ext cx="2150256" cy="12095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186D8D-B2B8-CC4D-98FA-15C2972583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83" y="4793437"/>
            <a:ext cx="2116226" cy="17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2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kern="0" dirty="0"/>
              <a:t>Taxonomy Underpins Digital Library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6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9E560E-84C3-934B-9B09-8A3ACEAE6161}"/>
              </a:ext>
            </a:extLst>
          </p:cNvPr>
          <p:cNvGrpSpPr/>
          <p:nvPr/>
        </p:nvGrpSpPr>
        <p:grpSpPr>
          <a:xfrm>
            <a:off x="597518" y="1486993"/>
            <a:ext cx="4708168" cy="3044464"/>
            <a:chOff x="597518" y="1486993"/>
            <a:chExt cx="4708168" cy="3044464"/>
          </a:xfrm>
        </p:grpSpPr>
        <p:pic>
          <p:nvPicPr>
            <p:cNvPr id="19" name="Picture 14" descr="mage result for carrying a lot of books">
              <a:extLst>
                <a:ext uri="{FF2B5EF4-FFF2-40B4-BE49-F238E27FC236}">
                  <a16:creationId xmlns:a16="http://schemas.microsoft.com/office/drawing/2014/main" id="{9DA34F65-9CF0-FD4D-9F86-10A18707E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518" y="1486993"/>
              <a:ext cx="4708168" cy="2476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AA676D-C0F2-494C-A4A4-8677DD58986D}"/>
                </a:ext>
              </a:extLst>
            </p:cNvPr>
            <p:cNvSpPr txBox="1"/>
            <p:nvPr/>
          </p:nvSpPr>
          <p:spPr>
            <a:xfrm>
              <a:off x="1547754" y="4008237"/>
              <a:ext cx="26133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/>
                <a:t>Scientific Papers</a:t>
              </a:r>
              <a:endParaRPr lang="en-US" sz="2800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D9E0CB-A0AE-C64F-AE61-D944B6EA3414}"/>
              </a:ext>
            </a:extLst>
          </p:cNvPr>
          <p:cNvGrpSpPr/>
          <p:nvPr/>
        </p:nvGrpSpPr>
        <p:grpSpPr>
          <a:xfrm>
            <a:off x="506642" y="4575796"/>
            <a:ext cx="11549830" cy="2195173"/>
            <a:chOff x="506642" y="4575796"/>
            <a:chExt cx="11549830" cy="219517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EFC64B7-7787-7143-ABCD-F615FC0D133E}"/>
                </a:ext>
              </a:extLst>
            </p:cNvPr>
            <p:cNvGrpSpPr/>
            <p:nvPr/>
          </p:nvGrpSpPr>
          <p:grpSpPr>
            <a:xfrm>
              <a:off x="10696303" y="4914456"/>
              <a:ext cx="1338626" cy="1299426"/>
              <a:chOff x="7246912" y="5172147"/>
              <a:chExt cx="1369984" cy="1329865"/>
            </a:xfrm>
          </p:grpSpPr>
          <p:pic>
            <p:nvPicPr>
              <p:cNvPr id="48" name="Picture 20" descr="align, align justified, alignment, text icon">
                <a:extLst>
                  <a:ext uri="{FF2B5EF4-FFF2-40B4-BE49-F238E27FC236}">
                    <a16:creationId xmlns:a16="http://schemas.microsoft.com/office/drawing/2014/main" id="{AFA671AE-DF3E-134F-BF27-478B48B7F9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1391928">
                <a:off x="8133850" y="5861695"/>
                <a:ext cx="269953" cy="2755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0" descr="align, align justified, alignment, text icon">
                <a:extLst>
                  <a:ext uri="{FF2B5EF4-FFF2-40B4-BE49-F238E27FC236}">
                    <a16:creationId xmlns:a16="http://schemas.microsoft.com/office/drawing/2014/main" id="{A1FABF14-C18B-6144-8EF9-EC252B29FA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0927" y="6049973"/>
                <a:ext cx="269953" cy="2755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0" descr="align, align justified, alignment, text icon">
                <a:extLst>
                  <a:ext uri="{FF2B5EF4-FFF2-40B4-BE49-F238E27FC236}">
                    <a16:creationId xmlns:a16="http://schemas.microsoft.com/office/drawing/2014/main" id="{8124B4AB-6323-664F-896E-5743499C0C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701583">
                <a:off x="7379291" y="5836306"/>
                <a:ext cx="269953" cy="2755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20" descr="align, align justified, alignment, text icon">
                <a:extLst>
                  <a:ext uri="{FF2B5EF4-FFF2-40B4-BE49-F238E27FC236}">
                    <a16:creationId xmlns:a16="http://schemas.microsoft.com/office/drawing/2014/main" id="{AB67FE64-90A2-3A41-B7B3-6490F73CF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883905">
                <a:off x="8020969" y="5398831"/>
                <a:ext cx="269953" cy="2755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0" descr="align, align justified, alignment, text icon">
                <a:extLst>
                  <a:ext uri="{FF2B5EF4-FFF2-40B4-BE49-F238E27FC236}">
                    <a16:creationId xmlns:a16="http://schemas.microsoft.com/office/drawing/2014/main" id="{CF579C42-3A65-D943-9988-AA81BEE40D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0849305">
                <a:off x="7599304" y="5449281"/>
                <a:ext cx="269953" cy="27559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9C69B7-80BA-144F-93C9-135607CA4452}"/>
                  </a:ext>
                </a:extLst>
              </p:cNvPr>
              <p:cNvSpPr/>
              <p:nvPr/>
            </p:nvSpPr>
            <p:spPr>
              <a:xfrm>
                <a:off x="7246912" y="5172147"/>
                <a:ext cx="1369984" cy="1329865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u="sng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5C5706C-09E0-7146-BE04-B069E833DCB3}"/>
                </a:ext>
              </a:extLst>
            </p:cNvPr>
            <p:cNvGrpSpPr/>
            <p:nvPr/>
          </p:nvGrpSpPr>
          <p:grpSpPr>
            <a:xfrm>
              <a:off x="506642" y="4575796"/>
              <a:ext cx="11549830" cy="2195173"/>
              <a:chOff x="506642" y="4575796"/>
              <a:chExt cx="11549830" cy="2195173"/>
            </a:xfrm>
          </p:grpSpPr>
          <p:pic>
            <p:nvPicPr>
              <p:cNvPr id="24" name="Picture 4" descr="mage result for Taxonomy icon">
                <a:extLst>
                  <a:ext uri="{FF2B5EF4-FFF2-40B4-BE49-F238E27FC236}">
                    <a16:creationId xmlns:a16="http://schemas.microsoft.com/office/drawing/2014/main" id="{CE625D75-0474-6A43-83B1-F18AB1FD49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425" y="4914456"/>
                <a:ext cx="1420324" cy="14203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6A7D15A-4C0A-BA47-B624-1BB86A882962}"/>
                  </a:ext>
                </a:extLst>
              </p:cNvPr>
              <p:cNvSpPr txBox="1"/>
              <p:nvPr/>
            </p:nvSpPr>
            <p:spPr>
              <a:xfrm>
                <a:off x="506642" y="6247749"/>
                <a:ext cx="16998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Taxonomy</a:t>
                </a:r>
                <a:endParaRPr lang="en-US" sz="2800" b="1" dirty="0"/>
              </a:p>
            </p:txBody>
          </p:sp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185FC525-A6B3-394A-B285-34B9004E4C98}"/>
                  </a:ext>
                </a:extLst>
              </p:cNvPr>
              <p:cNvSpPr/>
              <p:nvPr/>
            </p:nvSpPr>
            <p:spPr>
              <a:xfrm>
                <a:off x="3433823" y="5042856"/>
                <a:ext cx="2329764" cy="1075266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Document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Categorization</a:t>
                </a:r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B3F8137-4522-4842-B92A-212989CB9503}"/>
                  </a:ext>
                </a:extLst>
              </p:cNvPr>
              <p:cNvGrpSpPr/>
              <p:nvPr/>
            </p:nvGrpSpPr>
            <p:grpSpPr>
              <a:xfrm>
                <a:off x="7089025" y="4914456"/>
                <a:ext cx="1338626" cy="1299426"/>
                <a:chOff x="7246912" y="5172147"/>
                <a:chExt cx="1369984" cy="1329865"/>
              </a:xfrm>
            </p:grpSpPr>
            <p:pic>
              <p:nvPicPr>
                <p:cNvPr id="42" name="Picture 20" descr="align, align justified, alignment, text icon">
                  <a:extLst>
                    <a:ext uri="{FF2B5EF4-FFF2-40B4-BE49-F238E27FC236}">
                      <a16:creationId xmlns:a16="http://schemas.microsoft.com/office/drawing/2014/main" id="{48BD859F-73F1-3848-A7B6-E321D206901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391928">
                  <a:off x="8133850" y="5861695"/>
                  <a:ext cx="269953" cy="2755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3" name="Picture 20" descr="align, align justified, alignment, text icon">
                  <a:extLst>
                    <a:ext uri="{FF2B5EF4-FFF2-40B4-BE49-F238E27FC236}">
                      <a16:creationId xmlns:a16="http://schemas.microsoft.com/office/drawing/2014/main" id="{EB8993B3-E8B8-DE47-9148-CEE261B676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60927" y="6049973"/>
                  <a:ext cx="269953" cy="2755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4" name="Picture 20" descr="align, align justified, alignment, text icon">
                  <a:extLst>
                    <a:ext uri="{FF2B5EF4-FFF2-40B4-BE49-F238E27FC236}">
                      <a16:creationId xmlns:a16="http://schemas.microsoft.com/office/drawing/2014/main" id="{BB008B0A-6A33-1A4D-B4AD-DC8FC0EAB49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701583">
                  <a:off x="7379291" y="5836306"/>
                  <a:ext cx="269953" cy="2755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0" descr="align, align justified, alignment, text icon">
                  <a:extLst>
                    <a:ext uri="{FF2B5EF4-FFF2-40B4-BE49-F238E27FC236}">
                      <a16:creationId xmlns:a16="http://schemas.microsoft.com/office/drawing/2014/main" id="{2F2F9F6E-836A-F74D-857A-461D4FA792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83905">
                  <a:off x="8020969" y="5398831"/>
                  <a:ext cx="269953" cy="2755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20" descr="align, align justified, alignment, text icon">
                  <a:extLst>
                    <a:ext uri="{FF2B5EF4-FFF2-40B4-BE49-F238E27FC236}">
                      <a16:creationId xmlns:a16="http://schemas.microsoft.com/office/drawing/2014/main" id="{D6105619-0A65-0D4A-BD09-1AA80AC9113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849305">
                  <a:off x="7599304" y="5449281"/>
                  <a:ext cx="269953" cy="2755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81BCFFF5-1C99-D144-B924-7D762BF3AED0}"/>
                    </a:ext>
                  </a:extLst>
                </p:cNvPr>
                <p:cNvSpPr/>
                <p:nvPr/>
              </p:nvSpPr>
              <p:spPr>
                <a:xfrm>
                  <a:off x="7246912" y="5172147"/>
                  <a:ext cx="1369984" cy="132986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u="sng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C2BC61C-C0E9-0041-9F90-77247ECD0E11}"/>
                  </a:ext>
                </a:extLst>
              </p:cNvPr>
              <p:cNvGrpSpPr/>
              <p:nvPr/>
            </p:nvGrpSpPr>
            <p:grpSpPr>
              <a:xfrm>
                <a:off x="9024291" y="4914456"/>
                <a:ext cx="1338626" cy="1299426"/>
                <a:chOff x="7246912" y="5172147"/>
                <a:chExt cx="1369984" cy="1329865"/>
              </a:xfrm>
            </p:grpSpPr>
            <p:pic>
              <p:nvPicPr>
                <p:cNvPr id="36" name="Picture 20" descr="align, align justified, alignment, text icon">
                  <a:extLst>
                    <a:ext uri="{FF2B5EF4-FFF2-40B4-BE49-F238E27FC236}">
                      <a16:creationId xmlns:a16="http://schemas.microsoft.com/office/drawing/2014/main" id="{B6BF5F98-58B0-9247-9661-0A06426B86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1391928">
                  <a:off x="8133850" y="5861695"/>
                  <a:ext cx="269953" cy="2755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20" descr="align, align justified, alignment, text icon">
                  <a:extLst>
                    <a:ext uri="{FF2B5EF4-FFF2-40B4-BE49-F238E27FC236}">
                      <a16:creationId xmlns:a16="http://schemas.microsoft.com/office/drawing/2014/main" id="{6AE609C9-E9E7-0044-B49D-F17C3CF0BE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60927" y="6049973"/>
                  <a:ext cx="269953" cy="2755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8" name="Picture 20" descr="align, align justified, alignment, text icon">
                  <a:extLst>
                    <a:ext uri="{FF2B5EF4-FFF2-40B4-BE49-F238E27FC236}">
                      <a16:creationId xmlns:a16="http://schemas.microsoft.com/office/drawing/2014/main" id="{A857175C-9798-4143-9EF0-8FBD071DA0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701583">
                  <a:off x="7379291" y="5836306"/>
                  <a:ext cx="269953" cy="2755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9" name="Picture 20" descr="align, align justified, alignment, text icon">
                  <a:extLst>
                    <a:ext uri="{FF2B5EF4-FFF2-40B4-BE49-F238E27FC236}">
                      <a16:creationId xmlns:a16="http://schemas.microsoft.com/office/drawing/2014/main" id="{4B0CF4AC-CD21-C340-9357-7166CD84C3E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883905">
                  <a:off x="8020969" y="5398831"/>
                  <a:ext cx="269953" cy="2755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0" name="Picture 20" descr="align, align justified, alignment, text icon">
                  <a:extLst>
                    <a:ext uri="{FF2B5EF4-FFF2-40B4-BE49-F238E27FC236}">
                      <a16:creationId xmlns:a16="http://schemas.microsoft.com/office/drawing/2014/main" id="{68E391A0-9079-E94C-B89C-BB3C3445B5F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20849305">
                  <a:off x="7599304" y="5449281"/>
                  <a:ext cx="269953" cy="275593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29E01098-9372-6147-835E-92EE4336296F}"/>
                    </a:ext>
                  </a:extLst>
                </p:cNvPr>
                <p:cNvSpPr/>
                <p:nvPr/>
              </p:nvSpPr>
              <p:spPr>
                <a:xfrm>
                  <a:off x="7246912" y="5172147"/>
                  <a:ext cx="1369984" cy="1329865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00" u="sng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0B8C5C-84F1-AE40-997B-27FE15EA646C}"/>
                  </a:ext>
                </a:extLst>
              </p:cNvPr>
              <p:cNvSpPr txBox="1"/>
              <p:nvPr/>
            </p:nvSpPr>
            <p:spPr>
              <a:xfrm>
                <a:off x="6565358" y="6225085"/>
                <a:ext cx="22365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i="1" dirty="0"/>
                  <a:t>Data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Mining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Papers</a:t>
                </a:r>
                <a:endParaRPr lang="en-US" sz="2000" i="1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92441C6-FB6B-0049-BE6F-F68F0B01BCEE}"/>
                  </a:ext>
                </a:extLst>
              </p:cNvPr>
              <p:cNvSpPr txBox="1"/>
              <p:nvPr/>
            </p:nvSpPr>
            <p:spPr>
              <a:xfrm>
                <a:off x="8931093" y="6221936"/>
                <a:ext cx="165769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i="1" dirty="0"/>
                  <a:t>Theory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Papers</a:t>
                </a:r>
                <a:endParaRPr lang="en-US" sz="2000" i="1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C44E3E-2C69-E44E-ABCE-3DFA97D35E75}"/>
                  </a:ext>
                </a:extLst>
              </p:cNvPr>
              <p:cNvSpPr txBox="1"/>
              <p:nvPr/>
            </p:nvSpPr>
            <p:spPr>
              <a:xfrm>
                <a:off x="10754321" y="6221936"/>
                <a:ext cx="13021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i="1" dirty="0"/>
                  <a:t>HCI</a:t>
                </a:r>
                <a:r>
                  <a:rPr lang="zh-CN" altLang="en-US" sz="2000" i="1" dirty="0"/>
                  <a:t> </a:t>
                </a:r>
                <a:r>
                  <a:rPr lang="en-US" altLang="zh-CN" sz="2000" i="1" dirty="0"/>
                  <a:t>Papers</a:t>
                </a:r>
                <a:endParaRPr lang="en-US" sz="2000" i="1" dirty="0"/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6F41AC5-A1D4-3B4C-BDED-9D6C0103DC84}"/>
                  </a:ext>
                </a:extLst>
              </p:cNvPr>
              <p:cNvGrpSpPr/>
              <p:nvPr/>
            </p:nvGrpSpPr>
            <p:grpSpPr>
              <a:xfrm>
                <a:off x="2166070" y="4575796"/>
                <a:ext cx="1088783" cy="1020241"/>
                <a:chOff x="2166070" y="4575796"/>
                <a:chExt cx="1088783" cy="1020241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113371F7-BD15-E242-AE78-02F88E5317B9}"/>
                    </a:ext>
                  </a:extLst>
                </p:cNvPr>
                <p:cNvCxnSpPr/>
                <p:nvPr/>
              </p:nvCxnSpPr>
              <p:spPr>
                <a:xfrm flipV="1">
                  <a:off x="2166070" y="5588510"/>
                  <a:ext cx="1088783" cy="1"/>
                </a:xfrm>
                <a:prstGeom prst="straightConnector1">
                  <a:avLst/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Curved Connector 34">
                  <a:extLst>
                    <a:ext uri="{FF2B5EF4-FFF2-40B4-BE49-F238E27FC236}">
                      <a16:creationId xmlns:a16="http://schemas.microsoft.com/office/drawing/2014/main" id="{1FCA928D-827C-9D45-A16C-70883006DB8D}"/>
                    </a:ext>
                  </a:extLst>
                </p:cNvPr>
                <p:cNvCxnSpPr/>
                <p:nvPr/>
              </p:nvCxnSpPr>
              <p:spPr>
                <a:xfrm rot="16200000" flipH="1">
                  <a:off x="2474624" y="4818767"/>
                  <a:ext cx="1020241" cy="534299"/>
                </a:xfrm>
                <a:prstGeom prst="curvedConnector3">
                  <a:avLst>
                    <a:gd name="adj1" fmla="val 99792"/>
                  </a:avLst>
                </a:prstGeom>
                <a:ln w="38100">
                  <a:solidFill>
                    <a:schemeClr val="accent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56E65A2A-93DE-CC4B-972A-A8662DEA4C98}"/>
                  </a:ext>
                </a:extLst>
              </p:cNvPr>
              <p:cNvCxnSpPr/>
              <p:nvPr/>
            </p:nvCxnSpPr>
            <p:spPr>
              <a:xfrm flipV="1">
                <a:off x="5845083" y="5601584"/>
                <a:ext cx="1088783" cy="1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B86B150-0918-874F-A42A-373D778B24F3}"/>
              </a:ext>
            </a:extLst>
          </p:cNvPr>
          <p:cNvGrpSpPr/>
          <p:nvPr/>
        </p:nvGrpSpPr>
        <p:grpSpPr>
          <a:xfrm>
            <a:off x="7381726" y="1486993"/>
            <a:ext cx="3948714" cy="3296417"/>
            <a:chOff x="7381726" y="1486993"/>
            <a:chExt cx="3948714" cy="3296417"/>
          </a:xfrm>
        </p:grpSpPr>
        <p:pic>
          <p:nvPicPr>
            <p:cNvPr id="55" name="Picture 12" descr="mage result for acm digital library">
              <a:extLst>
                <a:ext uri="{FF2B5EF4-FFF2-40B4-BE49-F238E27FC236}">
                  <a16:creationId xmlns:a16="http://schemas.microsoft.com/office/drawing/2014/main" id="{619FF79A-4BD1-3949-96CD-88DA610DD2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2" r="12875"/>
            <a:stretch/>
          </p:blipFill>
          <p:spPr bwMode="auto">
            <a:xfrm>
              <a:off x="7381726" y="1486993"/>
              <a:ext cx="3877733" cy="2476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715E14BA-1927-E745-934E-3445B7530CA0}"/>
                </a:ext>
              </a:extLst>
            </p:cNvPr>
            <p:cNvCxnSpPr/>
            <p:nvPr/>
          </p:nvCxnSpPr>
          <p:spPr>
            <a:xfrm flipH="1" flipV="1">
              <a:off x="9355770" y="4089501"/>
              <a:ext cx="302658" cy="69307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F3B3B42-E170-0240-8D8F-14138E2A83C8}"/>
                </a:ext>
              </a:extLst>
            </p:cNvPr>
            <p:cNvCxnSpPr/>
            <p:nvPr/>
          </p:nvCxnSpPr>
          <p:spPr>
            <a:xfrm flipV="1">
              <a:off x="7683645" y="4089503"/>
              <a:ext cx="739081" cy="69307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9225372-9154-3348-A2C5-CF80BECEACE0}"/>
                </a:ext>
              </a:extLst>
            </p:cNvPr>
            <p:cNvCxnSpPr/>
            <p:nvPr/>
          </p:nvCxnSpPr>
          <p:spPr>
            <a:xfrm flipH="1" flipV="1">
              <a:off x="10479132" y="4089501"/>
              <a:ext cx="851308" cy="693909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6377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196"/>
            <a:ext cx="12192000" cy="1325563"/>
          </a:xfrm>
        </p:spPr>
        <p:txBody>
          <a:bodyPr>
            <a:normAutofit/>
          </a:bodyPr>
          <a:lstStyle/>
          <a:p>
            <a:r>
              <a:rPr lang="en-US" kern="0" dirty="0"/>
              <a:t>Taxonomy Helps Search &amp; 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7</a:t>
            </a:fld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AC7306-FD68-CD44-A6B3-3D42865800FE}"/>
              </a:ext>
            </a:extLst>
          </p:cNvPr>
          <p:cNvGrpSpPr/>
          <p:nvPr/>
        </p:nvGrpSpPr>
        <p:grpSpPr>
          <a:xfrm>
            <a:off x="5221191" y="3139809"/>
            <a:ext cx="6877193" cy="3709983"/>
            <a:chOff x="5221191" y="3139809"/>
            <a:chExt cx="6877193" cy="370998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A882E7-2AFC-694C-BC85-E1E01B55A573}"/>
                </a:ext>
              </a:extLst>
            </p:cNvPr>
            <p:cNvGrpSpPr/>
            <p:nvPr/>
          </p:nvGrpSpPr>
          <p:grpSpPr>
            <a:xfrm>
              <a:off x="5221191" y="3139809"/>
              <a:ext cx="6877193" cy="3709983"/>
              <a:chOff x="5221191" y="3139809"/>
              <a:chExt cx="6877193" cy="3709983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4078BDE-2D6A-6045-93DC-F591243D0CB3}"/>
                  </a:ext>
                </a:extLst>
              </p:cNvPr>
              <p:cNvGrpSpPr/>
              <p:nvPr/>
            </p:nvGrpSpPr>
            <p:grpSpPr>
              <a:xfrm>
                <a:off x="5221191" y="3919983"/>
                <a:ext cx="5284407" cy="2929809"/>
                <a:chOff x="1621331" y="3547338"/>
                <a:chExt cx="5972744" cy="3311441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D21D8F37-21E2-D742-9668-11CC845CF0E7}"/>
                    </a:ext>
                  </a:extLst>
                </p:cNvPr>
                <p:cNvGrpSpPr/>
                <p:nvPr/>
              </p:nvGrpSpPr>
              <p:grpSpPr>
                <a:xfrm>
                  <a:off x="1621331" y="3547338"/>
                  <a:ext cx="5825137" cy="3311441"/>
                  <a:chOff x="1968213" y="3480822"/>
                  <a:chExt cx="5825137" cy="331144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737AD3C2-9537-B647-A724-91D4E3AC7C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23" t="2811" r="1623" b="2811"/>
                  <a:stretch/>
                </p:blipFill>
                <p:spPr>
                  <a:xfrm>
                    <a:off x="1968213" y="3630712"/>
                    <a:ext cx="5131372" cy="2934163"/>
                  </a:xfrm>
                  <a:prstGeom prst="rect">
                    <a:avLst/>
                  </a:prstGeom>
                </p:spPr>
              </p:pic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AA0991E4-9520-1444-AC20-A86DCD237B0A}"/>
                      </a:ext>
                    </a:extLst>
                  </p:cNvPr>
                  <p:cNvSpPr txBox="1"/>
                  <p:nvPr/>
                </p:nvSpPr>
                <p:spPr>
                  <a:xfrm rot="20891029">
                    <a:off x="4093839" y="3948700"/>
                    <a:ext cx="888835" cy="516306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800" b="1" dirty="0">
                        <a:solidFill>
                          <a:srgbClr val="486FAF"/>
                        </a:solidFill>
                      </a:rPr>
                      <a:t>view</a:t>
                    </a:r>
                    <a:endParaRPr lang="en-US" sz="1800" b="1" dirty="0">
                      <a:solidFill>
                        <a:srgbClr val="486FAF"/>
                      </a:solidFill>
                    </a:endParaRP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C1FFF62A-C1E1-EE44-B58C-6BA7D1AFC019}"/>
                      </a:ext>
                    </a:extLst>
                  </p:cNvPr>
                  <p:cNvSpPr txBox="1"/>
                  <p:nvPr/>
                </p:nvSpPr>
                <p:spPr>
                  <a:xfrm>
                    <a:off x="4127310" y="5418446"/>
                    <a:ext cx="2199166" cy="41744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tIns="0" bIns="0" rtlCol="0">
                    <a:spAutoFit/>
                  </a:bodyPr>
                  <a:lstStyle/>
                  <a:p>
                    <a:r>
                      <a:rPr lang="en-US" altLang="zh-CN" sz="2400" b="1" dirty="0">
                        <a:solidFill>
                          <a:srgbClr val="FF2607"/>
                        </a:solidFill>
                      </a:rPr>
                      <a:t>Recommend</a:t>
                    </a:r>
                    <a:endParaRPr lang="en-US" sz="2400" b="1" dirty="0">
                      <a:solidFill>
                        <a:srgbClr val="FF2607"/>
                      </a:solidFill>
                    </a:endParaRP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FAC6A4E-A980-1F41-B3EE-FC947F9236DA}"/>
                      </a:ext>
                    </a:extLst>
                  </p:cNvPr>
                  <p:cNvSpPr txBox="1"/>
                  <p:nvPr/>
                </p:nvSpPr>
                <p:spPr>
                  <a:xfrm>
                    <a:off x="5375763" y="4948464"/>
                    <a:ext cx="966139" cy="38722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zh-CN" sz="2200" b="1" dirty="0">
                        <a:solidFill>
                          <a:srgbClr val="078C0D"/>
                        </a:solidFill>
                      </a:rPr>
                      <a:t>similar</a:t>
                    </a:r>
                    <a:endParaRPr lang="en-US" sz="2200" b="1" dirty="0">
                      <a:solidFill>
                        <a:srgbClr val="078C0D"/>
                      </a:solidFill>
                    </a:endParaRPr>
                  </a:p>
                </p:txBody>
              </p:sp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D629041E-7F72-E04B-BF73-2FE3C7358C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011333" y="3630712"/>
                    <a:ext cx="1325686" cy="1152283"/>
                  </a:xfrm>
                  <a:prstGeom prst="rect">
                    <a:avLst/>
                  </a:prstGeom>
                </p:spPr>
              </p:pic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234E1FBD-0AC5-E744-9330-62FD44B2DE8E}"/>
                      </a:ext>
                    </a:extLst>
                  </p:cNvPr>
                  <p:cNvSpPr txBox="1"/>
                  <p:nvPr/>
                </p:nvSpPr>
                <p:spPr>
                  <a:xfrm>
                    <a:off x="5904279" y="3480822"/>
                    <a:ext cx="790310" cy="4870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>
                        <a:ea typeface="Helvetica Light" charset="0"/>
                        <a:cs typeface="Helvetica Light" charset="0"/>
                      </a:rPr>
                      <a:t>GPU</a:t>
                    </a:r>
                    <a:endParaRPr lang="en-US" sz="2200" dirty="0">
                      <a:ea typeface="Helvetica Light" charset="0"/>
                      <a:cs typeface="Helvetica Light" charset="0"/>
                    </a:endParaRPr>
                  </a:p>
                </p:txBody>
              </p:sp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4A08B365-B2A7-034A-85B2-E94A821CC3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992894" y="5497685"/>
                    <a:ext cx="1800456" cy="995189"/>
                  </a:xfrm>
                  <a:prstGeom prst="rect">
                    <a:avLst/>
                  </a:prstGeom>
                </p:spPr>
              </p:pic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8780B6A0-6DC1-5F4E-920D-30885AC55829}"/>
                      </a:ext>
                    </a:extLst>
                  </p:cNvPr>
                  <p:cNvSpPr txBox="1"/>
                  <p:nvPr/>
                </p:nvSpPr>
                <p:spPr>
                  <a:xfrm>
                    <a:off x="6498139" y="6305249"/>
                    <a:ext cx="745015" cy="4870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2200" dirty="0">
                        <a:ea typeface="Helvetica Light" charset="0"/>
                        <a:cs typeface="Helvetica Light" charset="0"/>
                      </a:rPr>
                      <a:t>TPU</a:t>
                    </a:r>
                    <a:endParaRPr lang="en-US" sz="2200" dirty="0">
                      <a:ea typeface="Helvetica Light" charset="0"/>
                      <a:cs typeface="Helvetica Light" charset="0"/>
                    </a:endParaRPr>
                  </a:p>
                </p:txBody>
              </p:sp>
            </p:grp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4BA74A55-986C-774D-B5E2-D9FC08FE2719}"/>
                    </a:ext>
                  </a:extLst>
                </p:cNvPr>
                <p:cNvCxnSpPr/>
                <p:nvPr/>
              </p:nvCxnSpPr>
              <p:spPr>
                <a:xfrm flipH="1" flipV="1">
                  <a:off x="6752704" y="4480431"/>
                  <a:ext cx="836241" cy="467747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4B5AFC05-FDED-F24D-A5C7-86DD87394198}"/>
                    </a:ext>
                  </a:extLst>
                </p:cNvPr>
                <p:cNvCxnSpPr/>
                <p:nvPr/>
              </p:nvCxnSpPr>
              <p:spPr>
                <a:xfrm flipH="1">
                  <a:off x="6804623" y="4948179"/>
                  <a:ext cx="789452" cy="544021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7225AEF-A66C-1A4C-A889-FDEF95097367}"/>
                  </a:ext>
                </a:extLst>
              </p:cNvPr>
              <p:cNvSpPr/>
              <p:nvPr/>
            </p:nvSpPr>
            <p:spPr>
              <a:xfrm>
                <a:off x="10375002" y="4779435"/>
                <a:ext cx="1723382" cy="9249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Processing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Unit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FB3F887-8646-8C42-BD4C-4AA4AEB79314}"/>
                  </a:ext>
                </a:extLst>
              </p:cNvPr>
              <p:cNvSpPr txBox="1"/>
              <p:nvPr/>
            </p:nvSpPr>
            <p:spPr>
              <a:xfrm>
                <a:off x="7847710" y="3139809"/>
                <a:ext cx="3074195" cy="523220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>
                    <a:solidFill>
                      <a:srgbClr val="BD582C"/>
                    </a:solidFill>
                  </a:rPr>
                  <a:t>Recommendation</a:t>
                </a:r>
                <a:endParaRPr lang="en-US" sz="2800" dirty="0">
                  <a:solidFill>
                    <a:srgbClr val="BD582C"/>
                  </a:solidFill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9132876-42A6-AC4C-A28E-A700535CD3B0}"/>
                </a:ext>
              </a:extLst>
            </p:cNvPr>
            <p:cNvSpPr txBox="1"/>
            <p:nvPr/>
          </p:nvSpPr>
          <p:spPr>
            <a:xfrm rot="20891029">
              <a:off x="6820379" y="4338411"/>
              <a:ext cx="129114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rIns="0" rtlCol="0">
              <a:spAutoFit/>
            </a:bodyPr>
            <a:lstStyle/>
            <a:p>
              <a:r>
                <a:rPr lang="en-US" altLang="zh-CN" sz="2400" b="1" dirty="0">
                  <a:solidFill>
                    <a:srgbClr val="486FAF"/>
                  </a:solidFill>
                </a:rPr>
                <a:t>Purchase</a:t>
              </a:r>
              <a:endParaRPr lang="en-US" sz="2400" b="1" dirty="0">
                <a:solidFill>
                  <a:srgbClr val="486FAF"/>
                </a:solidFill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1C151CD-734E-4A48-A664-BAAEE818503E}"/>
              </a:ext>
            </a:extLst>
          </p:cNvPr>
          <p:cNvGrpSpPr/>
          <p:nvPr/>
        </p:nvGrpSpPr>
        <p:grpSpPr>
          <a:xfrm>
            <a:off x="131382" y="1435692"/>
            <a:ext cx="5898803" cy="3557373"/>
            <a:chOff x="131382" y="1435692"/>
            <a:chExt cx="5898803" cy="355737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9A45B19-E332-BD43-8768-43BAA5485E21}"/>
                </a:ext>
              </a:extLst>
            </p:cNvPr>
            <p:cNvGrpSpPr/>
            <p:nvPr/>
          </p:nvGrpSpPr>
          <p:grpSpPr>
            <a:xfrm>
              <a:off x="131382" y="1435692"/>
              <a:ext cx="5898803" cy="2959456"/>
              <a:chOff x="104395" y="1629409"/>
              <a:chExt cx="5898803" cy="2959456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4D120610-02EA-B04C-9E2D-69FA6C39D8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3" t="2811" r="1623" b="2811"/>
              <a:stretch/>
            </p:blipFill>
            <p:spPr>
              <a:xfrm>
                <a:off x="104395" y="1629409"/>
                <a:ext cx="4619762" cy="2641620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ED7E20E-2BA6-1D44-A0F0-847C277670ED}"/>
                  </a:ext>
                </a:extLst>
              </p:cNvPr>
              <p:cNvSpPr txBox="1"/>
              <p:nvPr/>
            </p:nvSpPr>
            <p:spPr>
              <a:xfrm rot="20891029">
                <a:off x="1832943" y="1937416"/>
                <a:ext cx="1154566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486FAF"/>
                    </a:solidFill>
                  </a:rPr>
                  <a:t>Search</a:t>
                </a:r>
                <a:endParaRPr lang="en-US" sz="2400" b="1" dirty="0">
                  <a:solidFill>
                    <a:srgbClr val="486FAF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9EF4EBC-7041-7A42-AC45-7EA88B7706F0}"/>
                  </a:ext>
                </a:extLst>
              </p:cNvPr>
              <p:cNvSpPr/>
              <p:nvPr/>
            </p:nvSpPr>
            <p:spPr>
              <a:xfrm>
                <a:off x="3851581" y="1734370"/>
                <a:ext cx="1723382" cy="9249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</a:rPr>
                  <a:t>Processing</a:t>
                </a:r>
                <a:r>
                  <a:rPr lang="zh-CN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</a:rPr>
                  <a:t>Unit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BE4E064-4649-C64D-B3AF-B425D8135A72}"/>
                  </a:ext>
                </a:extLst>
              </p:cNvPr>
              <p:cNvSpPr txBox="1"/>
              <p:nvPr/>
            </p:nvSpPr>
            <p:spPr>
              <a:xfrm>
                <a:off x="3226814" y="2687881"/>
                <a:ext cx="2126938" cy="6541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2400" b="1" dirty="0">
                  <a:solidFill>
                    <a:srgbClr val="486FAF"/>
                  </a:solidFill>
                </a:endParaRPr>
              </a:p>
            </p:txBody>
          </p: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E4D16101-5C71-4D4A-B42E-AB89623E5C01}"/>
                  </a:ext>
                </a:extLst>
              </p:cNvPr>
              <p:cNvCxnSpPr>
                <a:cxnSpLocks/>
                <a:endCxn id="89" idx="0"/>
              </p:cNvCxnSpPr>
              <p:nvPr/>
            </p:nvCxnSpPr>
            <p:spPr>
              <a:xfrm flipH="1">
                <a:off x="4137090" y="2670948"/>
                <a:ext cx="356086" cy="65414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AEDC2FEC-7E0F-9543-9333-CA749798BA7F}"/>
                  </a:ext>
                </a:extLst>
              </p:cNvPr>
              <p:cNvCxnSpPr/>
              <p:nvPr/>
            </p:nvCxnSpPr>
            <p:spPr>
              <a:xfrm>
                <a:off x="5019858" y="2659345"/>
                <a:ext cx="333894" cy="68750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46FFD060-72FA-9C43-B07D-F6DCB61E049B}"/>
                  </a:ext>
                </a:extLst>
              </p:cNvPr>
              <p:cNvSpPr txBox="1"/>
              <p:nvPr/>
            </p:nvSpPr>
            <p:spPr>
              <a:xfrm>
                <a:off x="2600720" y="3278931"/>
                <a:ext cx="116795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tlCol="0">
                <a:spAutoFit/>
              </a:bodyPr>
              <a:lstStyle/>
              <a:p>
                <a:r>
                  <a:rPr lang="zh-CN" altLang="en-US" sz="2400" b="1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Return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73D044DB-7819-8049-9F77-35E09F511E28}"/>
                  </a:ext>
                </a:extLst>
              </p:cNvPr>
              <p:cNvSpPr txBox="1"/>
              <p:nvPr/>
            </p:nvSpPr>
            <p:spPr>
              <a:xfrm>
                <a:off x="2390260" y="3116019"/>
                <a:ext cx="2500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tlCol="0">
                <a:spAutoFit/>
              </a:bodyPr>
              <a:lstStyle/>
              <a:p>
                <a:r>
                  <a:rPr lang="zh-CN" altLang="en-US" sz="2400" b="1">
                    <a:solidFill>
                      <a:srgbClr val="FF0000"/>
                    </a:solidFill>
                  </a:rPr>
                  <a:t> 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EB345B73-0B9F-D743-9B6F-21C3C5A816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2431" y="3398223"/>
                <a:ext cx="1390767" cy="768736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1FCDAE9-252C-774E-B8F3-70D980E42B9D}"/>
                  </a:ext>
                </a:extLst>
              </p:cNvPr>
              <p:cNvSpPr txBox="1"/>
              <p:nvPr/>
            </p:nvSpPr>
            <p:spPr>
              <a:xfrm>
                <a:off x="3578980" y="3527499"/>
                <a:ext cx="25003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rtlCol="0">
                <a:spAutoFit/>
              </a:bodyPr>
              <a:lstStyle/>
              <a:p>
                <a:r>
                  <a:rPr lang="zh-CN" altLang="en-US" sz="2400" b="1">
                    <a:solidFill>
                      <a:srgbClr val="FF0000"/>
                    </a:solidFill>
                  </a:rPr>
                  <a:t> 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C84B606D-3684-6A4B-9CDD-C172A9568D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3529" y="3325091"/>
                <a:ext cx="1027121" cy="892772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D7AA338-B668-8A42-8F00-21BCFC4D0C46}"/>
                  </a:ext>
                </a:extLst>
              </p:cNvPr>
              <p:cNvSpPr txBox="1"/>
              <p:nvPr/>
            </p:nvSpPr>
            <p:spPr>
              <a:xfrm>
                <a:off x="3701946" y="4157978"/>
                <a:ext cx="68320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b="1" dirty="0">
                    <a:latin typeface="+mj-lt"/>
                    <a:ea typeface="Helvetica Light" charset="0"/>
                    <a:cs typeface="Helvetica Light" charset="0"/>
                  </a:rPr>
                  <a:t>GPU</a:t>
                </a:r>
                <a:endParaRPr lang="en-US" sz="2200" b="1" dirty="0">
                  <a:latin typeface="+mj-lt"/>
                  <a:ea typeface="Helvetica Light" charset="0"/>
                  <a:cs typeface="Helvetica Light" charset="0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2ECE5846-CC3D-D240-BD5A-1ABA2FF91978}"/>
                  </a:ext>
                </a:extLst>
              </p:cNvPr>
              <p:cNvSpPr txBox="1"/>
              <p:nvPr/>
            </p:nvSpPr>
            <p:spPr>
              <a:xfrm>
                <a:off x="4935253" y="4136429"/>
                <a:ext cx="643125" cy="430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00" b="1" dirty="0">
                    <a:latin typeface="+mj-lt"/>
                    <a:ea typeface="Helvetica Light" charset="0"/>
                    <a:cs typeface="Helvetica Light" charset="0"/>
                  </a:rPr>
                  <a:t>TPU</a:t>
                </a:r>
                <a:endParaRPr lang="en-US" sz="2200" b="1" dirty="0">
                  <a:latin typeface="+mj-lt"/>
                  <a:ea typeface="Helvetica Light" charset="0"/>
                  <a:cs typeface="Helvetica Light" charset="0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58B578A-90E9-6448-828C-11848D80B4D2}"/>
                </a:ext>
              </a:extLst>
            </p:cNvPr>
            <p:cNvSpPr txBox="1"/>
            <p:nvPr/>
          </p:nvSpPr>
          <p:spPr>
            <a:xfrm>
              <a:off x="2242249" y="4469845"/>
              <a:ext cx="1893756" cy="52322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BD582C"/>
                  </a:solidFill>
                </a:rPr>
                <a:t>Search</a:t>
              </a:r>
              <a:endParaRPr lang="en-US" sz="2800" dirty="0">
                <a:solidFill>
                  <a:srgbClr val="BD582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72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Build a Taxonomy?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8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92546" y="1469571"/>
            <a:ext cx="11406908" cy="5251904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Manual</a:t>
            </a:r>
            <a:r>
              <a:rPr lang="zh-CN" altLang="en-US" dirty="0"/>
              <a:t> </a:t>
            </a:r>
            <a:r>
              <a:rPr lang="en-US" altLang="zh-CN" dirty="0"/>
              <a:t>curation</a:t>
            </a:r>
            <a:endParaRPr lang="zh-CN" altLang="en-US" dirty="0"/>
          </a:p>
          <a:p>
            <a:pPr lvl="1"/>
            <a:r>
              <a:rPr lang="en-US" altLang="zh-CN" dirty="0"/>
              <a:t>Time-consuming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expensive</a:t>
            </a:r>
            <a:endParaRPr lang="zh-CN" altLang="en-US" dirty="0"/>
          </a:p>
          <a:p>
            <a:pPr lvl="1"/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(expert)</a:t>
            </a:r>
            <a:r>
              <a:rPr lang="zh-CN" altLang="en-US" dirty="0"/>
              <a:t> </a:t>
            </a:r>
            <a:r>
              <a:rPr lang="en-US" altLang="zh-CN" dirty="0"/>
              <a:t>labor-intensive</a:t>
            </a:r>
            <a:endParaRPr lang="zh-CN" altLang="en-US" dirty="0"/>
          </a:p>
          <a:p>
            <a:r>
              <a:rPr lang="en-US" altLang="zh-CN" dirty="0"/>
              <a:t>A</a:t>
            </a:r>
            <a:r>
              <a:rPr lang="en-US" dirty="0"/>
              <a:t>utomated construction</a:t>
            </a:r>
            <a:endParaRPr lang="zh-CN" altLang="en-US" dirty="0"/>
          </a:p>
          <a:p>
            <a:pPr lvl="1"/>
            <a:r>
              <a:rPr lang="en-US" altLang="zh-CN" dirty="0"/>
              <a:t>Scalable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extensible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7D92FBE-4F73-294F-8798-FE059FD6750D}"/>
              </a:ext>
            </a:extLst>
          </p:cNvPr>
          <p:cNvGrpSpPr/>
          <p:nvPr/>
        </p:nvGrpSpPr>
        <p:grpSpPr>
          <a:xfrm>
            <a:off x="6447759" y="1427747"/>
            <a:ext cx="4083606" cy="1776728"/>
            <a:chOff x="6447759" y="1427747"/>
            <a:chExt cx="4083606" cy="1776728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E6E1884-9F19-794D-A3D0-A760F3C36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759" y="1476959"/>
              <a:ext cx="1759319" cy="172413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1E94751-A2A6-834D-B6F6-8B503C9AE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0357" y="1427747"/>
              <a:ext cx="1821008" cy="1776728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0EF7ED2-27ED-5F4A-B0FF-AC1370B35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9255"/>
            <a:ext cx="12192000" cy="31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3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Typical Taxonomy Construction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AE8FC4BB-127E-2943-8147-BAE46DA4C9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562885"/>
              </p:ext>
            </p:extLst>
          </p:nvPr>
        </p:nvGraphicFramePr>
        <p:xfrm>
          <a:off x="532662" y="1397868"/>
          <a:ext cx="3429738" cy="5230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186049E-8D60-D247-9AEF-9B6244A1BEC4}"/>
              </a:ext>
            </a:extLst>
          </p:cNvPr>
          <p:cNvSpPr txBox="1">
            <a:spLocks/>
          </p:cNvSpPr>
          <p:nvPr/>
        </p:nvSpPr>
        <p:spPr>
          <a:xfrm>
            <a:off x="4340713" y="1397868"/>
            <a:ext cx="6658817" cy="122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What</a:t>
            </a:r>
            <a:r>
              <a:rPr lang="zh-CN" altLang="en-US"/>
              <a:t> </a:t>
            </a:r>
            <a:r>
              <a:rPr lang="en-US" altLang="zh-CN"/>
              <a:t>data</a:t>
            </a:r>
            <a:r>
              <a:rPr lang="zh-CN" altLang="en-US"/>
              <a:t> </a:t>
            </a:r>
            <a:r>
              <a:rPr lang="en-US" altLang="zh-CN"/>
              <a:t>sources</a:t>
            </a:r>
            <a:r>
              <a:rPr lang="zh-CN" altLang="en-US"/>
              <a:t> </a:t>
            </a:r>
            <a:r>
              <a:rPr lang="en-US" altLang="zh-CN"/>
              <a:t>you</a:t>
            </a:r>
            <a:r>
              <a:rPr lang="zh-CN" altLang="en-US"/>
              <a:t> </a:t>
            </a:r>
            <a:r>
              <a:rPr lang="en-US" altLang="zh-CN"/>
              <a:t>have?</a:t>
            </a:r>
            <a:endParaRPr lang="zh-CN" altLang="en-US"/>
          </a:p>
          <a:p>
            <a:pPr lvl="1"/>
            <a:r>
              <a:rPr lang="en-US" altLang="zh-CN"/>
              <a:t>Raw</a:t>
            </a:r>
            <a:r>
              <a:rPr lang="zh-CN" altLang="en-US"/>
              <a:t> </a:t>
            </a:r>
            <a:r>
              <a:rPr lang="en-US" altLang="zh-CN"/>
              <a:t>text?</a:t>
            </a:r>
            <a:r>
              <a:rPr lang="zh-CN" altLang="en-US"/>
              <a:t> </a:t>
            </a:r>
            <a:r>
              <a:rPr lang="en-US" altLang="zh-CN"/>
              <a:t>Query</a:t>
            </a:r>
            <a:r>
              <a:rPr lang="zh-CN" altLang="en-US"/>
              <a:t> </a:t>
            </a:r>
            <a:r>
              <a:rPr lang="en-US" altLang="zh-CN"/>
              <a:t>logs?</a:t>
            </a:r>
            <a:r>
              <a:rPr lang="zh-CN" altLang="en-US"/>
              <a:t> </a:t>
            </a:r>
            <a:r>
              <a:rPr lang="en-US" altLang="zh-CN"/>
              <a:t>Clicks?</a:t>
            </a:r>
            <a:r>
              <a:rPr lang="zh-CN" altLang="en-US"/>
              <a:t> </a:t>
            </a:r>
            <a:r>
              <a:rPr lang="en-US" altLang="zh-CN"/>
              <a:t>Networks?</a:t>
            </a:r>
            <a:endParaRPr lang="zh-CN" altLang="en-US"/>
          </a:p>
          <a:p>
            <a:pPr marL="0" indent="0">
              <a:buFont typeface="Arial"/>
              <a:buNone/>
            </a:pP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lvl="1"/>
            <a:endParaRPr lang="en-US"/>
          </a:p>
          <a:p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9C62D9-0308-6C48-8303-F31EBB01FB8A}"/>
              </a:ext>
            </a:extLst>
          </p:cNvPr>
          <p:cNvSpPr txBox="1">
            <a:spLocks/>
          </p:cNvSpPr>
          <p:nvPr/>
        </p:nvSpPr>
        <p:spPr>
          <a:xfrm>
            <a:off x="4340714" y="2734455"/>
            <a:ext cx="6658817" cy="122196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taxonomy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want?</a:t>
            </a:r>
            <a:endParaRPr lang="zh-CN" altLang="en-US" dirty="0"/>
          </a:p>
          <a:p>
            <a:pPr lvl="1"/>
            <a:r>
              <a:rPr lang="en-US" altLang="zh-CN" dirty="0"/>
              <a:t>Instance-based?</a:t>
            </a:r>
            <a:r>
              <a:rPr lang="zh-CN" altLang="en-US" dirty="0"/>
              <a:t> </a:t>
            </a:r>
            <a:r>
              <a:rPr lang="en-US" altLang="zh-CN" dirty="0"/>
              <a:t>Clustering-based?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A9CC195-2DD3-5742-9F91-E6B5A9ED4992}"/>
              </a:ext>
            </a:extLst>
          </p:cNvPr>
          <p:cNvSpPr txBox="1">
            <a:spLocks/>
          </p:cNvSpPr>
          <p:nvPr/>
        </p:nvSpPr>
        <p:spPr>
          <a:xfrm>
            <a:off x="4340715" y="4201424"/>
            <a:ext cx="7490146" cy="122196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want?</a:t>
            </a:r>
            <a:endParaRPr lang="zh-CN" altLang="en-US" dirty="0"/>
          </a:p>
          <a:p>
            <a:pPr lvl="1"/>
            <a:r>
              <a:rPr lang="en-US" altLang="zh-CN" dirty="0"/>
              <a:t>Is-A</a:t>
            </a:r>
            <a:r>
              <a:rPr lang="zh-CN" altLang="en-US" dirty="0"/>
              <a:t> </a:t>
            </a:r>
            <a:r>
              <a:rPr lang="en-US" altLang="zh-CN" dirty="0"/>
              <a:t>relation?</a:t>
            </a:r>
            <a:r>
              <a:rPr lang="zh-CN" altLang="en-US" dirty="0"/>
              <a:t> </a:t>
            </a:r>
            <a:r>
              <a:rPr lang="en-US" altLang="zh-CN" dirty="0"/>
              <a:t>Part-of</a:t>
            </a:r>
            <a:r>
              <a:rPr lang="zh-CN" altLang="en-US" dirty="0"/>
              <a:t> </a:t>
            </a:r>
            <a:r>
              <a:rPr lang="en-US" altLang="zh-CN" dirty="0"/>
              <a:t>relation? Other relation?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982E254-0E38-3441-8855-4EEAA23C7CEF}"/>
              </a:ext>
            </a:extLst>
          </p:cNvPr>
          <p:cNvSpPr txBox="1">
            <a:spLocks/>
          </p:cNvSpPr>
          <p:nvPr/>
        </p:nvSpPr>
        <p:spPr>
          <a:xfrm>
            <a:off x="4340715" y="5578890"/>
            <a:ext cx="7857499" cy="1221960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supervision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have?</a:t>
            </a:r>
            <a:endParaRPr lang="zh-CN" altLang="en-US" dirty="0"/>
          </a:p>
          <a:p>
            <a:pPr lvl="1"/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labeled</a:t>
            </a:r>
            <a:r>
              <a:rPr lang="zh-CN" altLang="en-US" dirty="0"/>
              <a:t> </a:t>
            </a:r>
            <a:r>
              <a:rPr lang="en-US" altLang="zh-CN" dirty="0"/>
              <a:t>taxonomies?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seed</a:t>
            </a:r>
            <a:r>
              <a:rPr lang="zh-CN" altLang="en-US" dirty="0"/>
              <a:t> </a:t>
            </a:r>
            <a:r>
              <a:rPr lang="en-US" altLang="zh-CN" dirty="0" err="1"/>
              <a:t>taxons</a:t>
            </a:r>
            <a:r>
              <a:rPr lang="en-US" altLang="zh-CN" dirty="0"/>
              <a:t>?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52584CC-CFC5-0D43-8424-66924BEEB162}"/>
              </a:ext>
            </a:extLst>
          </p:cNvPr>
          <p:cNvGrpSpPr/>
          <p:nvPr/>
        </p:nvGrpSpPr>
        <p:grpSpPr>
          <a:xfrm>
            <a:off x="288911" y="2734455"/>
            <a:ext cx="5959837" cy="4035447"/>
            <a:chOff x="288911" y="2734455"/>
            <a:chExt cx="5959837" cy="4035447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26FBC2D-F312-2C46-A4C9-B3454966F947}"/>
                </a:ext>
              </a:extLst>
            </p:cNvPr>
            <p:cNvSpPr/>
            <p:nvPr/>
          </p:nvSpPr>
          <p:spPr>
            <a:xfrm>
              <a:off x="288911" y="2734455"/>
              <a:ext cx="4014732" cy="4035447"/>
            </a:xfrm>
            <a:prstGeom prst="roundRect">
              <a:avLst>
                <a:gd name="adj" fmla="val 9240"/>
              </a:avLst>
            </a:prstGeom>
            <a:noFill/>
            <a:ln w="508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65640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F7477C-1AF0-A24B-BC20-2CD797A2B9B7}"/>
                </a:ext>
              </a:extLst>
            </p:cNvPr>
            <p:cNvSpPr txBox="1"/>
            <p:nvPr/>
          </p:nvSpPr>
          <p:spPr>
            <a:xfrm>
              <a:off x="2490858" y="3842756"/>
              <a:ext cx="3757890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FF2607"/>
                  </a:solidFill>
                </a:rPr>
                <a:t>Focus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of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this</a:t>
              </a:r>
              <a:r>
                <a:rPr lang="zh-CN" altLang="en-US" sz="2400" b="1" dirty="0">
                  <a:solidFill>
                    <a:srgbClr val="FF2607"/>
                  </a:solidFill>
                </a:rPr>
                <a:t> </a:t>
              </a:r>
              <a:r>
                <a:rPr lang="en-US" altLang="zh-CN" sz="2400" b="1" dirty="0">
                  <a:solidFill>
                    <a:srgbClr val="FF2607"/>
                  </a:solidFill>
                </a:rPr>
                <a:t>part of tutorial</a:t>
              </a:r>
              <a:endParaRPr lang="en-US" sz="2400" b="1" dirty="0">
                <a:solidFill>
                  <a:srgbClr val="FF260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19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EA9F42D-B9B3-7343-924D-3C76A987A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A642891-A72C-7C49-BBF5-8E32251C4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865695B-E369-7649-BD75-2E86A4B686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AF32D29-9B8D-064D-8D50-98C3E8D381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1DED95E-217B-E743-B33C-8009B0633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8D0ECAC-8D8C-ED40-9AC2-67B4098C2A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70BF537-0587-EB4D-9296-7693DADEC5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 uiExpand="1">
        <p:bldSub>
          <a:bldDgm bld="one"/>
        </p:bldSub>
      </p:bldGraphic>
      <p:bldP spid="17" grpId="0" build="p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31730</TotalTime>
  <Words>2985</Words>
  <Application>Microsoft Macintosh PowerPoint</Application>
  <PresentationFormat>Widescreen</PresentationFormat>
  <Paragraphs>512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Helvetica</vt:lpstr>
      <vt:lpstr>Helvetica Neue</vt:lpstr>
      <vt:lpstr>Wingdings</vt:lpstr>
      <vt:lpstr>Office Theme</vt:lpstr>
      <vt:lpstr>Scientific Text Mining and Knowledge Graphs  Chapter 2 Part 1: Taxonomy Construction</vt:lpstr>
      <vt:lpstr>PowerPoint Presentation</vt:lpstr>
      <vt:lpstr>Example: ACM CCS Taxonomy</vt:lpstr>
      <vt:lpstr>Example: eBay Product Taxonomy</vt:lpstr>
      <vt:lpstr>Two General Types of Taxonomy</vt:lpstr>
      <vt:lpstr>Taxonomy Underpins Digital Library</vt:lpstr>
      <vt:lpstr>Taxonomy Helps Search &amp; Recommendation</vt:lpstr>
      <vt:lpstr>How to Build a Taxonomy?</vt:lpstr>
      <vt:lpstr>Typical Taxonomy Construction Process</vt:lpstr>
      <vt:lpstr>Taxonomy Construction Methods: A Landscape</vt:lpstr>
      <vt:lpstr>Constructed Topic Taxonomy: Example</vt:lpstr>
      <vt:lpstr>Why Topic Taxonomy?</vt:lpstr>
      <vt:lpstr>Hierarchical Topic Model</vt:lpstr>
      <vt:lpstr>Example: hLDA</vt:lpstr>
      <vt:lpstr>Example: hPAM</vt:lpstr>
      <vt:lpstr>Hierarchical Clustering</vt:lpstr>
      <vt:lpstr>Example: CATHY [Wang et al.’13a]</vt:lpstr>
      <vt:lpstr>Example: BRT [Liu et al.’12]</vt:lpstr>
      <vt:lpstr>Limitations of Previous Methods</vt:lpstr>
      <vt:lpstr>Recent Methods: Uses Term Embedding</vt:lpstr>
      <vt:lpstr>Limitation of Term Embedding: Example</vt:lpstr>
      <vt:lpstr>Text-Rich Network: Text &amp; Meta-Data</vt:lpstr>
      <vt:lpstr>Network Motifs: Contexts from Network</vt:lpstr>
      <vt:lpstr>Text-Network Collaboration: Challenges</vt:lpstr>
      <vt:lpstr>NetTaxo: Instance-Level Motif Selection</vt:lpstr>
      <vt:lpstr>NetTaxo: Joint Clustering Results (CS domain, 1st level)</vt:lpstr>
      <vt:lpstr>NetTaxo: Implicit Motif Pattern Selection</vt:lpstr>
      <vt:lpstr>Case Study: Selected Motif Instances I</vt:lpstr>
      <vt:lpstr>Case Study: Selected Motif Instances II</vt:lpstr>
      <vt:lpstr>NetTaxo: Evaluation Metrics</vt:lpstr>
      <vt:lpstr>NetTaxo: Experimental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Shang, Jingbo</dc:creator>
  <cp:lastModifiedBy>Shang, Jingbo</cp:lastModifiedBy>
  <cp:revision>1580</cp:revision>
  <cp:lastPrinted>2019-04-15T14:53:21Z</cp:lastPrinted>
  <dcterms:created xsi:type="dcterms:W3CDTF">2019-01-17T18:25:17Z</dcterms:created>
  <dcterms:modified xsi:type="dcterms:W3CDTF">2020-07-23T17:44:09Z</dcterms:modified>
</cp:coreProperties>
</file>